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  <p:sldMasterId id="2147483809" r:id="rId2"/>
  </p:sldMasterIdLst>
  <p:notesMasterIdLst>
    <p:notesMasterId r:id="rId50"/>
  </p:notesMasterIdLst>
  <p:handoutMasterIdLst>
    <p:handoutMasterId r:id="rId51"/>
  </p:handoutMasterIdLst>
  <p:sldIdLst>
    <p:sldId id="316" r:id="rId3"/>
    <p:sldId id="318" r:id="rId4"/>
    <p:sldId id="305" r:id="rId5"/>
    <p:sldId id="319" r:id="rId6"/>
    <p:sldId id="346" r:id="rId7"/>
    <p:sldId id="320" r:id="rId8"/>
    <p:sldId id="337" r:id="rId9"/>
    <p:sldId id="387" r:id="rId10"/>
    <p:sldId id="353" r:id="rId11"/>
    <p:sldId id="384" r:id="rId12"/>
    <p:sldId id="381" r:id="rId13"/>
    <p:sldId id="388" r:id="rId14"/>
    <p:sldId id="389" r:id="rId15"/>
    <p:sldId id="379" r:id="rId16"/>
    <p:sldId id="324" r:id="rId17"/>
    <p:sldId id="336" r:id="rId18"/>
    <p:sldId id="347" r:id="rId19"/>
    <p:sldId id="348" r:id="rId20"/>
    <p:sldId id="349" r:id="rId21"/>
    <p:sldId id="325" r:id="rId22"/>
    <p:sldId id="352" r:id="rId23"/>
    <p:sldId id="354" r:id="rId24"/>
    <p:sldId id="351" r:id="rId25"/>
    <p:sldId id="357" r:id="rId26"/>
    <p:sldId id="359" r:id="rId27"/>
    <p:sldId id="377" r:id="rId28"/>
    <p:sldId id="378" r:id="rId29"/>
    <p:sldId id="355" r:id="rId30"/>
    <p:sldId id="362" r:id="rId31"/>
    <p:sldId id="370" r:id="rId32"/>
    <p:sldId id="361" r:id="rId33"/>
    <p:sldId id="391" r:id="rId34"/>
    <p:sldId id="365" r:id="rId35"/>
    <p:sldId id="369" r:id="rId36"/>
    <p:sldId id="380" r:id="rId37"/>
    <p:sldId id="371" r:id="rId38"/>
    <p:sldId id="372" r:id="rId39"/>
    <p:sldId id="335" r:id="rId40"/>
    <p:sldId id="373" r:id="rId41"/>
    <p:sldId id="383" r:id="rId42"/>
    <p:sldId id="327" r:id="rId43"/>
    <p:sldId id="367" r:id="rId44"/>
    <p:sldId id="313" r:id="rId45"/>
    <p:sldId id="314" r:id="rId46"/>
    <p:sldId id="386" r:id="rId47"/>
    <p:sldId id="390" r:id="rId48"/>
    <p:sldId id="385" r:id="rId49"/>
  </p:sldIdLst>
  <p:sldSz cx="9144000" cy="6858000" type="screen4x3"/>
  <p:notesSz cx="7099300" cy="10234613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sz="2800" kern="1200">
        <a:solidFill>
          <a:schemeClr val="bg1"/>
        </a:solidFill>
        <a:effectDag name="">
          <a:cont type="tree" name="">
            <a:effect ref="fillLine"/>
            <a:outerShdw dist="38100" dir="13500000" algn="br">
              <a:schemeClr val="bg1">
                <a:lumMod val="200000"/>
                <a:satMod val="200000"/>
              </a:schemeClr>
            </a:outerShdw>
          </a:cont>
          <a:cont type="tree" name="">
            <a:effect ref="fillLine"/>
            <a:outerShdw dist="38100" dir="2700000" algn="tl">
              <a:schemeClr val="bg1">
                <a:lumMod val="60000"/>
                <a:satMod val="60000"/>
              </a:schemeClr>
            </a:outerShdw>
          </a:cont>
          <a:effect ref="fillLine"/>
        </a:effectDag>
        <a:latin typeface="Tahoma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800" kern="1200">
        <a:solidFill>
          <a:schemeClr val="bg1"/>
        </a:solidFill>
        <a:effectDag name="">
          <a:cont type="tree" name="">
            <a:effect ref="fillLine"/>
            <a:outerShdw dist="38100" dir="13500000" algn="br">
              <a:schemeClr val="bg1">
                <a:lumMod val="200000"/>
                <a:satMod val="200000"/>
              </a:schemeClr>
            </a:outerShdw>
          </a:cont>
          <a:cont type="tree" name="">
            <a:effect ref="fillLine"/>
            <a:outerShdw dist="38100" dir="2700000" algn="tl">
              <a:schemeClr val="bg1">
                <a:lumMod val="60000"/>
                <a:satMod val="60000"/>
              </a:schemeClr>
            </a:outerShdw>
          </a:cont>
          <a:effect ref="fillLine"/>
        </a:effectDag>
        <a:latin typeface="Tahoma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800" kern="1200">
        <a:solidFill>
          <a:schemeClr val="bg1"/>
        </a:solidFill>
        <a:effectDag name="">
          <a:cont type="tree" name="">
            <a:effect ref="fillLine"/>
            <a:outerShdw dist="38100" dir="13500000" algn="br">
              <a:schemeClr val="bg1">
                <a:lumMod val="200000"/>
                <a:satMod val="200000"/>
              </a:schemeClr>
            </a:outerShdw>
          </a:cont>
          <a:cont type="tree" name="">
            <a:effect ref="fillLine"/>
            <a:outerShdw dist="38100" dir="2700000" algn="tl">
              <a:schemeClr val="bg1">
                <a:lumMod val="60000"/>
                <a:satMod val="60000"/>
              </a:schemeClr>
            </a:outerShdw>
          </a:cont>
          <a:effect ref="fillLine"/>
        </a:effectDag>
        <a:latin typeface="Tahoma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800" kern="1200">
        <a:solidFill>
          <a:schemeClr val="bg1"/>
        </a:solidFill>
        <a:effectDag name="">
          <a:cont type="tree" name="">
            <a:effect ref="fillLine"/>
            <a:outerShdw dist="38100" dir="13500000" algn="br">
              <a:schemeClr val="bg1">
                <a:lumMod val="200000"/>
                <a:satMod val="200000"/>
              </a:schemeClr>
            </a:outerShdw>
          </a:cont>
          <a:cont type="tree" name="">
            <a:effect ref="fillLine"/>
            <a:outerShdw dist="38100" dir="2700000" algn="tl">
              <a:schemeClr val="bg1">
                <a:lumMod val="60000"/>
                <a:satMod val="60000"/>
              </a:schemeClr>
            </a:outerShdw>
          </a:cont>
          <a:effect ref="fillLine"/>
        </a:effectDag>
        <a:latin typeface="Tahoma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800" kern="1200">
        <a:solidFill>
          <a:schemeClr val="bg1"/>
        </a:solidFill>
        <a:effectDag name="">
          <a:cont type="tree" name="">
            <a:effect ref="fillLine"/>
            <a:outerShdw dist="38100" dir="13500000" algn="br">
              <a:schemeClr val="bg1">
                <a:lumMod val="200000"/>
                <a:satMod val="200000"/>
              </a:schemeClr>
            </a:outerShdw>
          </a:cont>
          <a:cont type="tree" name="">
            <a:effect ref="fillLine"/>
            <a:outerShdw dist="38100" dir="2700000" algn="tl">
              <a:schemeClr val="bg1">
                <a:lumMod val="60000"/>
                <a:satMod val="60000"/>
              </a:schemeClr>
            </a:outerShdw>
          </a:cont>
          <a:effect ref="fillLine"/>
        </a:effectDag>
        <a:latin typeface="Tahoma" pitchFamily="34" charset="0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bg1"/>
        </a:solidFill>
        <a:effectDag name="">
          <a:cont type="tree" name="">
            <a:effect ref="fillLine"/>
            <a:outerShdw dist="38100" dir="13500000" algn="br">
              <a:schemeClr val="bg1">
                <a:lumMod val="200000"/>
                <a:satMod val="200000"/>
              </a:schemeClr>
            </a:outerShdw>
          </a:cont>
          <a:cont type="tree" name="">
            <a:effect ref="fillLine"/>
            <a:outerShdw dist="38100" dir="2700000" algn="tl">
              <a:schemeClr val="bg1">
                <a:lumMod val="60000"/>
                <a:satMod val="60000"/>
              </a:schemeClr>
            </a:outerShdw>
          </a:cont>
          <a:effect ref="fillLine"/>
        </a:effectDag>
        <a:latin typeface="Tahoma" pitchFamily="34" charset="0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bg1"/>
        </a:solidFill>
        <a:effectDag name="">
          <a:cont type="tree" name="">
            <a:effect ref="fillLine"/>
            <a:outerShdw dist="38100" dir="13500000" algn="br">
              <a:schemeClr val="bg1">
                <a:lumMod val="200000"/>
                <a:satMod val="200000"/>
              </a:schemeClr>
            </a:outerShdw>
          </a:cont>
          <a:cont type="tree" name="">
            <a:effect ref="fillLine"/>
            <a:outerShdw dist="38100" dir="2700000" algn="tl">
              <a:schemeClr val="bg1">
                <a:lumMod val="60000"/>
                <a:satMod val="60000"/>
              </a:schemeClr>
            </a:outerShdw>
          </a:cont>
          <a:effect ref="fillLine"/>
        </a:effectDag>
        <a:latin typeface="Tahoma" pitchFamily="34" charset="0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bg1"/>
        </a:solidFill>
        <a:effectDag name="">
          <a:cont type="tree" name="">
            <a:effect ref="fillLine"/>
            <a:outerShdw dist="38100" dir="13500000" algn="br">
              <a:schemeClr val="bg1">
                <a:lumMod val="200000"/>
                <a:satMod val="200000"/>
              </a:schemeClr>
            </a:outerShdw>
          </a:cont>
          <a:cont type="tree" name="">
            <a:effect ref="fillLine"/>
            <a:outerShdw dist="38100" dir="2700000" algn="tl">
              <a:schemeClr val="bg1">
                <a:lumMod val="60000"/>
                <a:satMod val="60000"/>
              </a:schemeClr>
            </a:outerShdw>
          </a:cont>
          <a:effect ref="fillLine"/>
        </a:effectDag>
        <a:latin typeface="Tahoma" pitchFamily="34" charset="0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bg1"/>
        </a:solidFill>
        <a:effectDag name="">
          <a:cont type="tree" name="">
            <a:effect ref="fillLine"/>
            <a:outerShdw dist="38100" dir="13500000" algn="br">
              <a:schemeClr val="bg1">
                <a:lumMod val="200000"/>
                <a:satMod val="200000"/>
              </a:schemeClr>
            </a:outerShdw>
          </a:cont>
          <a:cont type="tree" name="">
            <a:effect ref="fillLine"/>
            <a:outerShdw dist="38100" dir="2700000" algn="tl">
              <a:schemeClr val="bg1">
                <a:lumMod val="60000"/>
                <a:satMod val="60000"/>
              </a:schemeClr>
            </a:outerShdw>
          </a:cont>
          <a:effect ref="fillLine"/>
        </a:effectDag>
        <a:latin typeface="Tahoma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3">
          <p15:clr>
            <a:srgbClr val="A4A3A4"/>
          </p15:clr>
        </p15:guide>
        <p15:guide id="2" pos="2235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7175D"/>
    <a:srgbClr val="23238D"/>
    <a:srgbClr val="12124A"/>
    <a:srgbClr val="011F51"/>
    <a:srgbClr val="C8E8F7"/>
    <a:srgbClr val="82CEEF"/>
    <a:srgbClr val="FF3300"/>
    <a:srgbClr val="00B4E7"/>
    <a:srgbClr val="009DDF"/>
    <a:srgbClr val="FFCC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8FB837D-C827-4EFA-A057-4D05807E0F7C}" styleName="Designformatvorlage 1 - Akz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84E427A-3D55-4303-BF80-6455036E1DE7}" styleName="Designformatvorlage 1 - Akz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Designformatvorlage 1 - Akz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623" autoAdjust="0"/>
    <p:restoredTop sz="83724" autoAdjust="0"/>
  </p:normalViewPr>
  <p:slideViewPr>
    <p:cSldViewPr>
      <p:cViewPr varScale="1">
        <p:scale>
          <a:sx n="75" d="100"/>
          <a:sy n="75" d="100"/>
        </p:scale>
        <p:origin x="606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3288"/>
    </p:cViewPr>
  </p:sorterViewPr>
  <p:notesViewPr>
    <p:cSldViewPr>
      <p:cViewPr varScale="1">
        <p:scale>
          <a:sx n="53" d="100"/>
          <a:sy n="53" d="100"/>
        </p:scale>
        <p:origin x="-2640" y="-90"/>
      </p:cViewPr>
      <p:guideLst>
        <p:guide orient="horz" pos="3223"/>
        <p:guide pos="2235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8" Type="http://schemas.openxmlformats.org/officeDocument/2006/relationships/slide" Target="slides/slide6.xml"/><Relationship Id="rId51" Type="http://schemas.openxmlformats.org/officeDocument/2006/relationships/handoutMaster" Target="handoutMasters/handoutMaster1.xml"/><Relationship Id="rId3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8163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93" tIns="48247" rIns="96493" bIns="48247" numCol="1" anchor="t" anchorCtr="0" compatLnSpc="1">
            <a:prstTxWarp prst="textNoShape">
              <a:avLst/>
            </a:prstTxWarp>
          </a:bodyPr>
          <a:lstStyle>
            <a:lvl1pPr defTabSz="965200">
              <a:defRPr sz="1300">
                <a:solidFill>
                  <a:schemeClr val="tx1"/>
                </a:solidFill>
                <a:effectLst/>
                <a:latin typeface="Arial" charset="0"/>
              </a:defRPr>
            </a:lvl1pPr>
          </a:lstStyle>
          <a:p>
            <a:pPr>
              <a:defRPr/>
            </a:pPr>
            <a:r>
              <a:rPr lang="de-DE" dirty="0"/>
              <a:t>Weitergabe oder Vervielfältigung nur mit Genehmigung des Autors</a:t>
            </a:r>
          </a:p>
        </p:txBody>
      </p:sp>
      <p:sp>
        <p:nvSpPr>
          <p:cNvPr id="11878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1850"/>
            <a:ext cx="3078163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93" tIns="48247" rIns="96493" bIns="48247" numCol="1" anchor="b" anchorCtr="0" compatLnSpc="1">
            <a:prstTxWarp prst="textNoShape">
              <a:avLst/>
            </a:prstTxWarp>
          </a:bodyPr>
          <a:lstStyle>
            <a:lvl1pPr defTabSz="965200">
              <a:defRPr sz="1300">
                <a:solidFill>
                  <a:schemeClr val="tx1"/>
                </a:solidFill>
                <a:effectLst/>
                <a:latin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11878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19550" y="9721850"/>
            <a:ext cx="3078163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93" tIns="48247" rIns="96493" bIns="48247" numCol="1" anchor="b" anchorCtr="0" compatLnSpc="1">
            <a:prstTxWarp prst="textNoShape">
              <a:avLst/>
            </a:prstTxWarp>
          </a:bodyPr>
          <a:lstStyle>
            <a:lvl1pPr algn="r" defTabSz="965200">
              <a:defRPr sz="1300">
                <a:solidFill>
                  <a:schemeClr val="tx1"/>
                </a:solidFill>
                <a:effectLst/>
                <a:latin typeface="Arial" charset="0"/>
              </a:defRPr>
            </a:lvl1pPr>
          </a:lstStyle>
          <a:p>
            <a:pPr>
              <a:defRPr/>
            </a:pPr>
            <a:fld id="{89F6080D-010B-4BB8-A880-C44531D4C9AB}" type="slidenum">
              <a:rPr lang="de-DE"/>
              <a:pPr>
                <a:defRPr/>
              </a:pPr>
              <a:t>‹#›</a:t>
            </a:fld>
            <a:endParaRPr lang="de-DE"/>
          </a:p>
        </p:txBody>
      </p:sp>
      <p:pic>
        <p:nvPicPr>
          <p:cNvPr id="23557" name="Picture 6" descr="logo_v6-nam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5713" y="61913"/>
            <a:ext cx="1844675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1600732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8163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93" tIns="48247" rIns="96493" bIns="48247" numCol="1" anchor="t" anchorCtr="0" compatLnSpc="1">
            <a:prstTxWarp prst="textNoShape">
              <a:avLst/>
            </a:prstTxWarp>
          </a:bodyPr>
          <a:lstStyle>
            <a:lvl1pPr defTabSz="965200">
              <a:defRPr sz="1300">
                <a:solidFill>
                  <a:schemeClr val="tx1"/>
                </a:solidFill>
                <a:effectLst/>
                <a:latin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19550" y="0"/>
            <a:ext cx="3078163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93" tIns="48247" rIns="96493" bIns="48247" numCol="1" anchor="t" anchorCtr="0" compatLnSpc="1">
            <a:prstTxWarp prst="textNoShape">
              <a:avLst/>
            </a:prstTxWarp>
          </a:bodyPr>
          <a:lstStyle>
            <a:lvl1pPr algn="r" defTabSz="965200">
              <a:defRPr sz="1300">
                <a:solidFill>
                  <a:schemeClr val="tx1"/>
                </a:solidFill>
                <a:effectLst/>
                <a:latin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143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0600" y="768350"/>
            <a:ext cx="5118100" cy="3838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860925"/>
            <a:ext cx="5680075" cy="4605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93" tIns="48247" rIns="96493" bIns="4824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/>
              <a:t>Textmasterformate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1024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850"/>
            <a:ext cx="3078163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93" tIns="48247" rIns="96493" bIns="48247" numCol="1" anchor="b" anchorCtr="0" compatLnSpc="1">
            <a:prstTxWarp prst="textNoShape">
              <a:avLst/>
            </a:prstTxWarp>
          </a:bodyPr>
          <a:lstStyle>
            <a:lvl1pPr defTabSz="965200">
              <a:defRPr sz="1300">
                <a:solidFill>
                  <a:schemeClr val="tx1"/>
                </a:solidFill>
                <a:effectLst/>
                <a:latin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1024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19550" y="9721850"/>
            <a:ext cx="3078163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93" tIns="48247" rIns="96493" bIns="48247" numCol="1" anchor="b" anchorCtr="0" compatLnSpc="1">
            <a:prstTxWarp prst="textNoShape">
              <a:avLst/>
            </a:prstTxWarp>
          </a:bodyPr>
          <a:lstStyle>
            <a:lvl1pPr algn="r" defTabSz="965200">
              <a:defRPr sz="1300">
                <a:solidFill>
                  <a:schemeClr val="tx1"/>
                </a:solidFill>
                <a:effectLst/>
                <a:latin typeface="Arial" charset="0"/>
              </a:defRPr>
            </a:lvl1pPr>
          </a:lstStyle>
          <a:p>
            <a:pPr>
              <a:defRPr/>
            </a:pPr>
            <a:fld id="{0C6D6275-D5B4-459A-B2A3-212CA60D2300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3719721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mashingmagazine.com/2013/01/starting-an-open-source-project/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ontribute-md/" TargetMode="External"/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gitmagic.io/" TargetMode="Externa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 code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6D6275-D5B4-459A-B2A3-212CA60D2300}" type="slidenum">
              <a:rPr lang="de-DE" smtClean="0"/>
              <a:pPr>
                <a:defRPr/>
              </a:pPr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840117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6D6275-D5B4-459A-B2A3-212CA60D2300}" type="slidenum">
              <a:rPr lang="de-DE" smtClean="0"/>
              <a:pPr>
                <a:defRPr/>
              </a:pPr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746081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6D6275-D5B4-459A-B2A3-212CA60D2300}" type="slidenum">
              <a:rPr lang="de-DE" smtClean="0"/>
              <a:pPr>
                <a:defRPr/>
              </a:pPr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921215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I don’t actually use wordpress.com but I would if I didn’t have an SSD VPS with </a:t>
            </a:r>
            <a:r>
              <a:rPr lang="en-US" dirty="0" err="1"/>
              <a:t>KnownHost</a:t>
            </a:r>
            <a:endParaRPr lang="en-US" dirty="0"/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Custom domains for Wordpress.com is 2.99 to 8.95 a month – </a:t>
            </a:r>
            <a:r>
              <a:rPr lang="en-US" dirty="0" err="1"/>
              <a:t>bluehost</a:t>
            </a:r>
            <a:r>
              <a:rPr lang="en-US" dirty="0"/>
              <a:t> and many others are slow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CloudFlare</a:t>
            </a:r>
            <a:r>
              <a:rPr lang="en-US" dirty="0"/>
              <a:t> is free and protects against DDOS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6D6275-D5B4-459A-B2A3-212CA60D2300}" type="slidenum">
              <a:rPr lang="de-DE" smtClean="0"/>
              <a:pPr>
                <a:defRPr/>
              </a:pPr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328736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6D6275-D5B4-459A-B2A3-212CA60D2300}" type="slidenum">
              <a:rPr lang="de-DE" smtClean="0"/>
              <a:pPr>
                <a:defRPr/>
              </a:pPr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932260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 people learn </a:t>
            </a:r>
            <a:r>
              <a:rPr lang="en-US" dirty="0" err="1"/>
              <a:t>dif</a:t>
            </a:r>
            <a:r>
              <a:rPr lang="en-US" dirty="0"/>
              <a:t>, so I gave them two different ways to learn.</a:t>
            </a:r>
          </a:p>
          <a:p>
            <a:endParaRPr lang="en-US" dirty="0"/>
          </a:p>
          <a:p>
            <a:r>
              <a:rPr lang="en-US" dirty="0"/>
              <a:t>Also, for people who download the slides: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  <a:hlinkClick r:id="rId3"/>
              </a:rPr>
              <a:t>https://www.smashingmagazine.com/2013/01/starting-an-open-source-project/</a:t>
            </a:r>
            <a:endParaRPr lang="en-US" sz="1200" b="0" i="0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DEVELOPER GUIDE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Even if you’ve laid out the code in a logical manner and have decent end-user documentation, contributions are not guaranteed to start flowing. You’ll need a developer guide to help get contributors up and running as quickly as possible. A good developer guide covers the following: How to get the source code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Yes, you would hope that contributors would be familiar with how to check out and clone a repository, but that’s not always the case. A gentle introduction to getting the source code is always appreciated.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How the code is laid out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Even though the code and directory structures should be fairly self-explanatory, writing down a description for posterity always helps.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How to set up the build system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If you are using a build system, then you’ll need to include instructions on how to set it up. These instructions should include where to get build-time dependencies that aren’t already included in the repository.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How to run a build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These are the steps necessary to run a development build and to execute unit tests.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How to contribute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Spell out the criteria for contributing to the project. If you require unit tests, then state that. If you require documentation, mention that as well. Give people a checklist of things to go over before submitting a contribution.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6D6275-D5B4-459A-B2A3-212CA60D2300}" type="slidenum">
              <a:rPr lang="de-DE" smtClean="0"/>
              <a:pPr>
                <a:defRPr/>
              </a:pPr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882989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6D6275-D5B4-459A-B2A3-212CA60D2300}" type="slidenum">
              <a:rPr lang="de-DE" smtClean="0"/>
              <a:pPr>
                <a:defRPr/>
              </a:pPr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07472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 was surprised at our developers’ interest in having </a:t>
            </a:r>
            <a:r>
              <a:rPr lang="en-US" dirty="0" err="1"/>
              <a:t>dbatools</a:t>
            </a:r>
            <a:r>
              <a:rPr lang="en-US" dirty="0"/>
              <a:t> on their </a:t>
            </a:r>
            <a:r>
              <a:rPr lang="en-US" dirty="0" err="1"/>
              <a:t>linkedin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Being a major contributor also lets them speak with authority at conferences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6D6275-D5B4-459A-B2A3-212CA60D2300}" type="slidenum">
              <a:rPr lang="de-DE" smtClean="0"/>
              <a:pPr>
                <a:defRPr/>
              </a:pPr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585294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it goes further than that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6D6275-D5B4-459A-B2A3-212CA60D2300}" type="slidenum">
              <a:rPr lang="de-DE" smtClean="0"/>
              <a:pPr>
                <a:defRPr/>
              </a:pPr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702376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being nice is a tenant of our code reviews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sz="1200" dirty="0"/>
              <a:t>Encourage your team to be nice &amp; enforce kindness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6D6275-D5B4-459A-B2A3-212CA60D2300}" type="slidenum">
              <a:rPr lang="de-DE" smtClean="0"/>
              <a:pPr>
                <a:defRPr/>
              </a:pPr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3865587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 that I asked Stuart “not all contributors come to you”.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6D6275-D5B4-459A-B2A3-212CA60D2300}" type="slidenum">
              <a:rPr lang="de-DE" smtClean="0"/>
              <a:pPr>
                <a:defRPr/>
              </a:pPr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783327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That’s about 1/3 of contributors as PowerShell itself!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6D6275-D5B4-459A-B2A3-212CA60D2300}" type="slidenum">
              <a:rPr lang="de-DE" smtClean="0"/>
              <a:pPr>
                <a:defRPr/>
              </a:pPr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7505089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Which brings us to….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6D6275-D5B4-459A-B2A3-212CA60D2300}" type="slidenum">
              <a:rPr lang="de-DE" smtClean="0"/>
              <a:pPr>
                <a:defRPr/>
              </a:pPr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0319909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https://runcommand.io/2016/06/26/my-condolences-youre-now-the-maintainer-of-a-popular-open-source-project/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6D6275-D5B4-459A-B2A3-212CA60D2300}" type="slidenum">
              <a:rPr lang="de-DE" smtClean="0"/>
              <a:pPr>
                <a:defRPr/>
              </a:pPr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605081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From: https://danielbachhuber.com/2016/06/26/my-condolences-youre-now-the-maintainer-of-a-popular-open-source-project/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6D6275-D5B4-459A-B2A3-212CA60D2300}" type="slidenum">
              <a:rPr lang="de-DE" smtClean="0"/>
              <a:pPr>
                <a:defRPr/>
              </a:pPr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1677677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might be hard for you to deal with </a:t>
            </a:r>
            <a:r>
              <a:rPr lang="en-US" dirty="0" err="1"/>
              <a:t>someones</a:t>
            </a:r>
            <a:r>
              <a:rPr lang="en-US" dirty="0"/>
              <a:t> hurt feeling - maybe reach out </a:t>
            </a:r>
            <a:r>
              <a:rPr lang="en-US" dirty="0" err="1"/>
              <a:t>ot</a:t>
            </a:r>
            <a:r>
              <a:rPr lang="en-US" dirty="0"/>
              <a:t> one of your other contributors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6D6275-D5B4-459A-B2A3-212CA60D2300}" type="slidenum">
              <a:rPr lang="de-DE" smtClean="0"/>
              <a:pPr>
                <a:defRPr/>
              </a:pPr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0805934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6D6275-D5B4-459A-B2A3-212CA60D2300}" type="slidenum">
              <a:rPr lang="de-DE" smtClean="0"/>
              <a:pPr>
                <a:defRPr/>
              </a:pPr>
              <a:t>34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3380440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https://medium.com/@oleg008/fighting-burnout-with-open-source-ba87559ad844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6D6275-D5B4-459A-B2A3-212CA60D2300}" type="slidenum">
              <a:rPr lang="de-DE" smtClean="0"/>
              <a:pPr>
                <a:defRPr/>
              </a:pPr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7943362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Jk</a:t>
            </a:r>
            <a:r>
              <a:rPr lang="en-US" dirty="0"/>
              <a:t> on the quote, need a good one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6D6275-D5B4-459A-B2A3-212CA60D2300}" type="slidenum">
              <a:rPr lang="de-DE" smtClean="0"/>
              <a:pPr>
                <a:defRPr/>
              </a:pPr>
              <a:t>36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5503469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6D6275-D5B4-459A-B2A3-212CA60D2300}" type="slidenum">
              <a:rPr lang="de-DE" smtClean="0"/>
              <a:pPr>
                <a:defRPr/>
              </a:pPr>
              <a:t>38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0021480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6D6275-D5B4-459A-B2A3-212CA60D2300}" type="slidenum">
              <a:rPr lang="de-DE" smtClean="0"/>
              <a:pPr>
                <a:defRPr/>
              </a:pPr>
              <a:t>39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6414001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People often ask “how can open source developers make money?”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6D6275-D5B4-459A-B2A3-212CA60D2300}" type="slidenum">
              <a:rPr lang="de-DE" smtClean="0"/>
              <a:pPr>
                <a:defRPr/>
              </a:pPr>
              <a:t>40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958785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This </a:t>
            </a:r>
            <a:r>
              <a:rPr lang="en-US" dirty="0" err="1"/>
              <a:t>sorta</a:t>
            </a:r>
            <a:r>
              <a:rPr lang="en-US" dirty="0"/>
              <a:t> goes under people but….</a:t>
            </a:r>
          </a:p>
          <a:p>
            <a:pPr marL="171450" indent="-171450">
              <a:buFontTx/>
              <a:buChar char="-"/>
            </a:pPr>
            <a:r>
              <a:rPr lang="en-US" dirty="0"/>
              <a:t>Solve people’s problems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make sure you LOVE what you’re working on</a:t>
            </a:r>
          </a:p>
          <a:p>
            <a:pPr marL="171450" indent="-171450">
              <a:buFontTx/>
              <a:buChar char="-"/>
            </a:pPr>
            <a:r>
              <a:rPr lang="en-US" dirty="0"/>
              <a:t>Use a popular programming language</a:t>
            </a:r>
          </a:p>
          <a:p>
            <a:pPr marL="171450" indent="-171450">
              <a:buFontTx/>
              <a:buChar char="-"/>
            </a:pPr>
            <a:r>
              <a:rPr lang="en-US" dirty="0"/>
              <a:t>And try to build it for backwards </a:t>
            </a:r>
            <a:r>
              <a:rPr lang="en-US" dirty="0" err="1"/>
              <a:t>compat</a:t>
            </a:r>
            <a:r>
              <a:rPr lang="en-US" dirty="0"/>
              <a:t> so that adoption is widespread and appreciated by the unfortunate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6D6275-D5B4-459A-B2A3-212CA60D2300}" type="slidenum">
              <a:rPr lang="de-DE" smtClean="0"/>
              <a:pPr>
                <a:defRPr/>
              </a:pPr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3611510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Contributing Template: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  <a:hlinkClick r:id="rId3"/>
              </a:rPr>
              <a:t>https://github.com/contribute-md/</a:t>
            </a:r>
            <a:endParaRPr lang="en-US" sz="1200" b="0" i="0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Enforcing contribution stuff: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  <a:hlinkClick r:id="rId4"/>
              </a:rPr>
              <a:t>https://gitmagic.io/</a:t>
            </a:r>
            <a:endParaRPr lang="en-US" sz="1200" b="0" i="0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6D6275-D5B4-459A-B2A3-212CA60D2300}" type="slidenum">
              <a:rPr lang="de-DE" smtClean="0"/>
              <a:pPr>
                <a:defRPr/>
              </a:pPr>
              <a:t>42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1895594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http://nvie.com/posts/a-successful-git-branching-model/ too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6D6275-D5B4-459A-B2A3-212CA60D2300}" type="slidenum">
              <a:rPr lang="de-DE" smtClean="0"/>
              <a:pPr>
                <a:defRPr/>
              </a:pPr>
              <a:t>45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0398193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But ultimately, make it easy to install and update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6D6275-D5B4-459A-B2A3-212CA60D2300}" type="slidenum">
              <a:rPr lang="de-DE" smtClean="0"/>
              <a:pPr>
                <a:defRPr/>
              </a:pPr>
              <a:t>46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24469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Decide on a license and include it in your repo</a:t>
            </a:r>
          </a:p>
          <a:p>
            <a:pPr marL="171450" indent="-171450">
              <a:buFontTx/>
              <a:buChar char="-"/>
            </a:pPr>
            <a:r>
              <a:rPr lang="en-US" dirty="0"/>
              <a:t>We picked GPL to start to be a little more protective</a:t>
            </a:r>
          </a:p>
          <a:p>
            <a:pPr marL="171450" indent="-171450">
              <a:buFontTx/>
              <a:buChar char="-"/>
            </a:pPr>
            <a:r>
              <a:rPr lang="en-US" dirty="0"/>
              <a:t>PowerShell itself is licensed under MIT</a:t>
            </a:r>
          </a:p>
          <a:p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MIT is 44%</a:t>
            </a:r>
          </a:p>
          <a:p>
            <a:pPr marL="171450" indent="-171450">
              <a:buFontTx/>
              <a:buChar char="-"/>
            </a:pPr>
            <a:r>
              <a:rPr lang="en-US" dirty="0"/>
              <a:t>Diff variations of GPL is 25%</a:t>
            </a:r>
          </a:p>
          <a:p>
            <a:pPr marL="171450" indent="-171450">
              <a:buFontTx/>
              <a:buChar char="-"/>
            </a:pPr>
            <a:r>
              <a:rPr lang="en-US" dirty="0"/>
              <a:t>BSD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6D6275-D5B4-459A-B2A3-212CA60D2300}" type="slidenum">
              <a:rPr lang="de-DE" smtClean="0"/>
              <a:pPr>
                <a:defRPr/>
              </a:pPr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17620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Oh, and name it too</a:t>
            </a:r>
          </a:p>
          <a:p>
            <a:pPr marL="171450" indent="-171450">
              <a:buFontTx/>
              <a:buChar char="-"/>
            </a:pPr>
            <a:r>
              <a:rPr lang="en-US" dirty="0"/>
              <a:t>Presentations help you find contributors</a:t>
            </a:r>
          </a:p>
          <a:p>
            <a:pPr marL="171450" indent="-171450">
              <a:buFontTx/>
              <a:buChar char="-"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Pre-record webinars if you want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</a:br>
            <a:r>
              <a:rPr lang="en-US" sz="1200" b="0" i="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Guerillatalks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will support you with that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how to deal with questions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how to deal with being shy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not everyone can do it - its ok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6D6275-D5B4-459A-B2A3-212CA60D2300}" type="slidenum">
              <a:rPr lang="de-DE" smtClean="0"/>
              <a:pPr>
                <a:defRPr/>
              </a:pPr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885022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Talk about Microsoft’s open source direction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GitHub’s default license is restrictive – which is a good thing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“Without a license, the default copyright laws apply, meaning that you retain all rights to your source code and no one may reproduce, distribute, or create derivative works from your work.” - </a:t>
            </a:r>
            <a:r>
              <a:rPr lang="en-US" dirty="0"/>
              <a:t>https://help.github.com/articles/licensing-a-repository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6D6275-D5B4-459A-B2A3-212CA60D2300}" type="slidenum">
              <a:rPr lang="de-DE" smtClean="0"/>
              <a:pPr>
                <a:defRPr/>
              </a:pPr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409475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6D6275-D5B4-459A-B2A3-212CA60D2300}" type="slidenum">
              <a:rPr lang="de-DE" smtClean="0"/>
              <a:pPr>
                <a:defRPr/>
              </a:pPr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54452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GitHub’s stats don’t show you how many people downloaded your zips </a:t>
            </a:r>
            <a:r>
              <a:rPr lang="en-US" dirty="0">
                <a:sym typeface="Wingdings" panose="05000000000000000000" pitchFamily="2" charset="2"/>
              </a:rPr>
              <a:t> Only releases and forks</a:t>
            </a:r>
          </a:p>
          <a:p>
            <a:pPr marL="171450" indent="-171450">
              <a:buFontTx/>
              <a:buChar char="-"/>
            </a:pPr>
            <a:r>
              <a:rPr lang="en-US" dirty="0"/>
              <a:t>dbatools.io/in redirects to GitHub repo’s install.ps1</a:t>
            </a:r>
          </a:p>
          <a:p>
            <a:pPr marL="171450" indent="-171450">
              <a:buFontTx/>
              <a:buChar char="-"/>
            </a:pPr>
            <a:r>
              <a:rPr lang="en-US" dirty="0"/>
              <a:t>install.ps1 even includes a link to dbatools.io/zip which then redirects back to the master </a:t>
            </a:r>
            <a:r>
              <a:rPr lang="en-US" dirty="0" err="1"/>
              <a:t>git</a:t>
            </a:r>
            <a:r>
              <a:rPr lang="en-US" dirty="0"/>
              <a:t> zip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6D6275-D5B4-459A-B2A3-212CA60D2300}" type="slidenum">
              <a:rPr lang="de-DE" smtClean="0"/>
              <a:pPr>
                <a:defRPr/>
              </a:pPr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028988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dbatools.io/in redirects to GitHub repo’s install.ps1</a:t>
            </a:r>
          </a:p>
          <a:p>
            <a:pPr marL="171450" indent="-171450">
              <a:buFontTx/>
              <a:buChar char="-"/>
            </a:pPr>
            <a:r>
              <a:rPr lang="en-US" dirty="0"/>
              <a:t>install.ps1 even includes a link to dbatools.io/zip which then redirects back to the master </a:t>
            </a:r>
            <a:r>
              <a:rPr lang="en-US" dirty="0" err="1"/>
              <a:t>git</a:t>
            </a:r>
            <a:r>
              <a:rPr lang="en-US" dirty="0"/>
              <a:t> zip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6D6275-D5B4-459A-B2A3-212CA60D2300}" type="slidenum">
              <a:rPr lang="de-DE" smtClean="0"/>
              <a:pPr>
                <a:defRPr/>
              </a:pPr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809262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83568" y="1412776"/>
            <a:ext cx="7772400" cy="930027"/>
          </a:xfrm>
          <a:prstGeom prst="rect">
            <a:avLst/>
          </a:prstGeom>
        </p:spPr>
        <p:txBody>
          <a:bodyPr anchor="ctr"/>
          <a:lstStyle>
            <a:lvl1pPr algn="ctr">
              <a:defRPr sz="4400" b="1" cap="none" baseline="0">
                <a:solidFill>
                  <a:schemeClr val="bg1"/>
                </a:solidFill>
                <a:effectLst>
                  <a:outerShdw blurRad="38100" dist="50800" dir="5400000" algn="t" rotWithShape="0">
                    <a:prstClr val="black">
                      <a:alpha val="40000"/>
                    </a:prstClr>
                  </a:outerShdw>
                </a:effectLst>
                <a:latin typeface="Ubuntu Mono" panose="020B0509030602030204" pitchFamily="49" charset="0"/>
                <a:ea typeface="Roboto Black" panose="02000000000000000000" pitchFamily="2" charset="0"/>
              </a:defRPr>
            </a:lvl1pPr>
          </a:lstStyle>
          <a:p>
            <a:r>
              <a:rPr lang="de-DE" dirty="0" err="1"/>
              <a:t>Presentation</a:t>
            </a:r>
            <a:r>
              <a:rPr lang="de-DE" dirty="0"/>
              <a:t> Title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674440" y="6093296"/>
            <a:ext cx="4617640" cy="564083"/>
          </a:xfrm>
        </p:spPr>
        <p:txBody>
          <a:bodyPr anchor="t"/>
          <a:lstStyle>
            <a:lvl1pPr marL="0" indent="0" algn="l">
              <a:buNone/>
              <a:defRPr sz="2000" i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Ubuntu Mono" panose="020B0509030602030204" pitchFamily="49" charset="0"/>
                <a:ea typeface="Roboto Condensed" panose="02000000000000000000" pitchFamily="2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 dirty="0" err="1"/>
              <a:t>Presenter</a:t>
            </a:r>
            <a:r>
              <a:rPr lang="de-DE" dirty="0"/>
              <a:t> Name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84213" y="2781300"/>
            <a:ext cx="7772400" cy="935038"/>
          </a:xfrm>
        </p:spPr>
        <p:txBody>
          <a:bodyPr/>
          <a:lstStyle>
            <a:lvl1pPr marL="0" indent="0" algn="ctr">
              <a:buNone/>
              <a:defRPr baseline="0"/>
            </a:lvl1pPr>
          </a:lstStyle>
          <a:p>
            <a:pPr lvl="0"/>
            <a:r>
              <a:rPr lang="de-DE" dirty="0" err="1"/>
              <a:t>Presentation</a:t>
            </a:r>
            <a:r>
              <a:rPr lang="de-DE" dirty="0"/>
              <a:t> </a:t>
            </a:r>
            <a:r>
              <a:rPr lang="de-DE" dirty="0" err="1"/>
              <a:t>Subtitle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45665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wischen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11560" y="2498973"/>
            <a:ext cx="7772400" cy="1362075"/>
          </a:xfrm>
          <a:prstGeom prst="rect">
            <a:avLst/>
          </a:prstGeom>
          <a:solidFill>
            <a:srgbClr val="FFC0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3600" b="1" cap="none" baseline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Ubuntu Mono" panose="020B0509030602030204" pitchFamily="49" charset="0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83568" y="4509120"/>
            <a:ext cx="7772400" cy="1500187"/>
          </a:xfrm>
        </p:spPr>
        <p:txBody>
          <a:bodyPr anchor="t"/>
          <a:lstStyle>
            <a:lvl1pPr marL="0" indent="0" algn="ctr">
              <a:buNone/>
              <a:defRPr sz="20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 dirty="0"/>
              <a:t>Textmasterformate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626368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11560" y="2498973"/>
            <a:ext cx="7772400" cy="1362075"/>
          </a:xfrm>
          <a:prstGeom prst="rect">
            <a:avLst/>
          </a:prstGeom>
          <a:solidFill>
            <a:schemeClr val="bg1"/>
          </a:solidFill>
          <a:ln w="76200">
            <a:noFill/>
          </a:ln>
          <a:effectLst>
            <a:outerShdw blurRad="228600" dist="101600" dir="2700000" sx="103000" sy="103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 cap="none" baseline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Ubuntu Mono" panose="020B0509030602030204" pitchFamily="49" charset="0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83568" y="4509120"/>
            <a:ext cx="7772400" cy="1500187"/>
          </a:xfrm>
        </p:spPr>
        <p:txBody>
          <a:bodyPr/>
          <a:lstStyle>
            <a:lvl1pPr marL="0" indent="0" algn="ctr">
              <a:buNone/>
              <a:defRPr sz="20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 dirty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057767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sole 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1520" y="1916832"/>
            <a:ext cx="8640960" cy="4392488"/>
          </a:xfrm>
        </p:spPr>
        <p:txBody>
          <a:bodyPr/>
          <a:lstStyle>
            <a:lvl1pPr>
              <a:tabLst>
                <a:tab pos="355600" algn="l"/>
                <a:tab pos="723900" algn="l"/>
                <a:tab pos="1168400" algn="l"/>
                <a:tab pos="1612900" algn="l"/>
                <a:tab pos="2057400" algn="l"/>
              </a:tabLst>
              <a:defRPr sz="28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  <a:lvl2pPr marL="742950" indent="-285750" defTabSz="444500">
              <a:buFont typeface="Arial" pitchFamily="34" charset="0"/>
              <a:buChar char="•"/>
              <a:tabLst>
                <a:tab pos="355600" algn="l"/>
                <a:tab pos="762000" algn="l"/>
                <a:tab pos="1168400" algn="l"/>
                <a:tab pos="1612900" algn="l"/>
                <a:tab pos="2057400" algn="l"/>
              </a:tabLst>
              <a:defRPr sz="24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2pPr>
            <a:lvl3pPr marL="1143000" indent="-228600">
              <a:buFont typeface="Arial" pitchFamily="34" charset="0"/>
              <a:buChar char="•"/>
              <a:tabLst>
                <a:tab pos="355600" algn="l"/>
                <a:tab pos="723900" algn="l"/>
                <a:tab pos="1168400" algn="l"/>
                <a:tab pos="1612900" algn="l"/>
                <a:tab pos="2057400" algn="l"/>
              </a:tabLst>
              <a:defRPr sz="24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3pPr>
            <a:lvl4pPr marL="1600200" indent="-228600">
              <a:buFont typeface="Arial" pitchFamily="34" charset="0"/>
              <a:buChar char="•"/>
              <a:tabLst>
                <a:tab pos="355600" algn="l"/>
                <a:tab pos="723900" algn="l"/>
                <a:tab pos="1168400" algn="l"/>
                <a:tab pos="1612900" algn="l"/>
                <a:tab pos="2057400" algn="l"/>
              </a:tabLst>
              <a:defRPr sz="24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4pPr>
            <a:lvl5pPr marL="2057400" indent="-228600">
              <a:buFont typeface="Arial" pitchFamily="34" charset="0"/>
              <a:buChar char="•"/>
              <a:tabLst>
                <a:tab pos="355600" algn="l"/>
                <a:tab pos="723900" algn="l"/>
                <a:tab pos="1168400" algn="l"/>
                <a:tab pos="1612900" algn="l"/>
                <a:tab pos="2057400" algn="l"/>
              </a:tabLst>
              <a:defRPr sz="24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5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Titel 1"/>
          <p:cNvSpPr>
            <a:spLocks noGrp="1"/>
          </p:cNvSpPr>
          <p:nvPr>
            <p:ph type="title" hasCustomPrompt="1"/>
          </p:nvPr>
        </p:nvSpPr>
        <p:spPr>
          <a:xfrm>
            <a:off x="0" y="476672"/>
            <a:ext cx="9144000" cy="792088"/>
          </a:xfrm>
          <a:prstGeom prst="rect">
            <a:avLst/>
          </a:prstGeom>
          <a:solidFill>
            <a:srgbClr val="008080"/>
          </a:solidFill>
        </p:spPr>
        <p:txBody>
          <a:bodyPr lIns="360000" anchor="ctr"/>
          <a:lstStyle>
            <a:lvl1pPr algn="l">
              <a:defRPr sz="3600" b="0"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Ubuntu Mono" panose="020B0509030602030204" pitchFamily="49" charset="0"/>
                <a:cs typeface="Ubuntu Mono" panose="020B0509030602030204" pitchFamily="49" charset="0"/>
              </a:defRPr>
            </a:lvl1pPr>
          </a:lstStyle>
          <a:p>
            <a:r>
              <a:rPr lang="de-DE" dirty="0"/>
              <a:t>Slide Headline</a:t>
            </a:r>
          </a:p>
        </p:txBody>
      </p:sp>
    </p:spTree>
    <p:extLst>
      <p:ext uri="{BB962C8B-B14F-4D97-AF65-F5344CB8AC3E}">
        <p14:creationId xmlns:p14="http://schemas.microsoft.com/office/powerpoint/2010/main" val="2458965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251520" y="1844824"/>
            <a:ext cx="4248472" cy="4464496"/>
          </a:xfrm>
        </p:spPr>
        <p:txBody>
          <a:bodyPr/>
          <a:lstStyle>
            <a:lvl1pPr>
              <a:defRPr sz="28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  <a:lvl2pPr marL="742950" indent="-285750">
              <a:buFont typeface="Arial" pitchFamily="34" charset="0"/>
              <a:buChar char="•"/>
              <a:defRPr sz="24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2pPr>
            <a:lvl3pPr marL="1143000" indent="-228600">
              <a:buFont typeface="Arial" pitchFamily="34" charset="0"/>
              <a:buChar char="•"/>
              <a:defRPr sz="20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3pPr>
            <a:lvl4pPr marL="1600200" indent="-228600">
              <a:buFont typeface="Arial" pitchFamily="34" charset="0"/>
              <a:buChar char="•"/>
              <a:defRPr sz="18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4pPr>
            <a:lvl5pPr marL="2057400" indent="-228600">
              <a:buFont typeface="Arial" pitchFamily="34" charset="0"/>
              <a:buChar char="•"/>
              <a:defRPr sz="18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4008" y="1844824"/>
            <a:ext cx="4248472" cy="4464496"/>
          </a:xfrm>
        </p:spPr>
        <p:txBody>
          <a:bodyPr/>
          <a:lstStyle>
            <a:lvl1pPr>
              <a:defRPr sz="28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  <a:lvl2pPr marL="742950" indent="-285750">
              <a:buFont typeface="Arial" pitchFamily="34" charset="0"/>
              <a:buChar char="•"/>
              <a:defRPr sz="24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2pPr>
            <a:lvl3pPr marL="1143000" indent="-228600">
              <a:buFont typeface="Arial" pitchFamily="34" charset="0"/>
              <a:buChar char="•"/>
              <a:defRPr sz="20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3pPr>
            <a:lvl4pPr marL="1600200" indent="-228600">
              <a:buFont typeface="Arial" pitchFamily="34" charset="0"/>
              <a:buChar char="•"/>
              <a:defRPr sz="18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4pPr>
            <a:lvl5pPr marL="2057400" indent="-228600">
              <a:buFont typeface="Arial" pitchFamily="34" charset="0"/>
              <a:buChar char="•"/>
              <a:defRPr sz="18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0" y="476672"/>
            <a:ext cx="9144000" cy="792088"/>
          </a:xfrm>
          <a:prstGeom prst="rect">
            <a:avLst/>
          </a:prstGeom>
          <a:solidFill>
            <a:srgbClr val="008080"/>
          </a:solidFill>
        </p:spPr>
        <p:txBody>
          <a:bodyPr lIns="360000" anchor="ctr"/>
          <a:lstStyle>
            <a:lvl1pPr algn="l">
              <a:defRPr sz="3600" b="0"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Ubuntu Mono" panose="020B0509030602030204" pitchFamily="49" charset="0"/>
                <a:cs typeface="Ubuntu Mono" panose="020B0509030602030204" pitchFamily="49" charset="0"/>
              </a:defRPr>
            </a:lvl1pPr>
          </a:lstStyle>
          <a:p>
            <a:r>
              <a:rPr lang="de-DE" dirty="0"/>
              <a:t>Slide Headline</a:t>
            </a:r>
          </a:p>
        </p:txBody>
      </p:sp>
    </p:spTree>
    <p:extLst>
      <p:ext uri="{BB962C8B-B14F-4D97-AF65-F5344CB8AC3E}">
        <p14:creationId xmlns:p14="http://schemas.microsoft.com/office/powerpoint/2010/main" val="2256678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Row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251520" y="1916832"/>
            <a:ext cx="8640960" cy="2160240"/>
          </a:xfrm>
        </p:spPr>
        <p:txBody>
          <a:bodyPr/>
          <a:lstStyle>
            <a:lvl1pPr>
              <a:defRPr sz="28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  <a:lvl2pPr marL="742950" indent="-285750">
              <a:buFont typeface="Arial" pitchFamily="34" charset="0"/>
              <a:buChar char="•"/>
              <a:defRPr sz="24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2pPr>
            <a:lvl3pPr>
              <a:defRPr sz="20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3pPr>
            <a:lvl4pPr marL="1600200" indent="-228600">
              <a:buFont typeface="Arial" pitchFamily="34" charset="0"/>
              <a:buChar char="•"/>
              <a:defRPr sz="18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4pPr>
            <a:lvl5pPr marL="2057400" indent="-228600">
              <a:buFont typeface="Arial" pitchFamily="34" charset="0"/>
              <a:buChar char="•"/>
              <a:defRPr sz="18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251520" y="4149080"/>
            <a:ext cx="8640960" cy="2160240"/>
          </a:xfrm>
        </p:spPr>
        <p:txBody>
          <a:bodyPr/>
          <a:lstStyle>
            <a:lvl1pPr>
              <a:defRPr sz="28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  <a:lvl2pPr marL="742950" indent="-285750">
              <a:buFont typeface="Arial" pitchFamily="34" charset="0"/>
              <a:buChar char="•"/>
              <a:defRPr sz="24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2pPr>
            <a:lvl3pPr marL="1143000" indent="-228600">
              <a:buFont typeface="Arial" pitchFamily="34" charset="0"/>
              <a:buChar char="•"/>
              <a:defRPr sz="20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3pPr>
            <a:lvl4pPr marL="1600200" indent="-228600">
              <a:buFont typeface="Arial" pitchFamily="34" charset="0"/>
              <a:buChar char="•"/>
              <a:defRPr sz="18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4pPr>
            <a:lvl5pPr marL="2057400" indent="-228600">
              <a:buFont typeface="Arial" pitchFamily="34" charset="0"/>
              <a:buChar char="•"/>
              <a:defRPr sz="18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9" name="Titel 1"/>
          <p:cNvSpPr>
            <a:spLocks noGrp="1"/>
          </p:cNvSpPr>
          <p:nvPr>
            <p:ph type="title" hasCustomPrompt="1"/>
          </p:nvPr>
        </p:nvSpPr>
        <p:spPr>
          <a:xfrm>
            <a:off x="0" y="476672"/>
            <a:ext cx="9144000" cy="792088"/>
          </a:xfrm>
          <a:prstGeom prst="rect">
            <a:avLst/>
          </a:prstGeom>
          <a:solidFill>
            <a:srgbClr val="008080"/>
          </a:solidFill>
        </p:spPr>
        <p:txBody>
          <a:bodyPr lIns="360000" anchor="ctr"/>
          <a:lstStyle>
            <a:lvl1pPr algn="l">
              <a:defRPr sz="3600" b="0"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Ubuntu Mono" panose="020B0509030602030204" pitchFamily="49" charset="0"/>
                <a:cs typeface="Ubuntu Mono" panose="020B0509030602030204" pitchFamily="49" charset="0"/>
              </a:defRPr>
            </a:lvl1pPr>
          </a:lstStyle>
          <a:p>
            <a:r>
              <a:rPr lang="de-DE" dirty="0"/>
              <a:t>Slide Headline</a:t>
            </a:r>
          </a:p>
        </p:txBody>
      </p:sp>
    </p:spTree>
    <p:extLst>
      <p:ext uri="{BB962C8B-B14F-4D97-AF65-F5344CB8AC3E}">
        <p14:creationId xmlns:p14="http://schemas.microsoft.com/office/powerpoint/2010/main" val="2807731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sole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/>
          <p:cNvSpPr>
            <a:spLocks noGrp="1"/>
          </p:cNvSpPr>
          <p:nvPr>
            <p:ph type="title" hasCustomPrompt="1"/>
          </p:nvPr>
        </p:nvSpPr>
        <p:spPr>
          <a:xfrm>
            <a:off x="0" y="476672"/>
            <a:ext cx="9144000" cy="792088"/>
          </a:xfrm>
          <a:prstGeom prst="rect">
            <a:avLst/>
          </a:prstGeom>
          <a:solidFill>
            <a:srgbClr val="008080"/>
          </a:solidFill>
        </p:spPr>
        <p:txBody>
          <a:bodyPr lIns="360000" anchor="ctr"/>
          <a:lstStyle>
            <a:lvl1pPr algn="l">
              <a:defRPr sz="3600" b="0"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Ubuntu Mono" panose="020B0509030602030204" pitchFamily="49" charset="0"/>
                <a:cs typeface="Ubuntu Mono" panose="020B0509030602030204" pitchFamily="49" charset="0"/>
              </a:defRPr>
            </a:lvl1pPr>
          </a:lstStyle>
          <a:p>
            <a:r>
              <a:rPr lang="de-DE" dirty="0"/>
              <a:t>Slide Headline</a:t>
            </a:r>
          </a:p>
        </p:txBody>
      </p:sp>
    </p:spTree>
    <p:extLst>
      <p:ext uri="{BB962C8B-B14F-4D97-AF65-F5344CB8AC3E}">
        <p14:creationId xmlns:p14="http://schemas.microsoft.com/office/powerpoint/2010/main" val="3943203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werShell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251520" y="260648"/>
            <a:ext cx="8640960" cy="63367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59453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3528" y="1700808"/>
            <a:ext cx="8229600" cy="2088232"/>
          </a:xfrm>
          <a:prstGeom prst="rect">
            <a:avLst/>
          </a:prstGeom>
        </p:spPr>
        <p:txBody>
          <a:bodyPr/>
          <a:lstStyle>
            <a:lvl1pPr>
              <a:defRPr sz="12000" b="1">
                <a:solidFill>
                  <a:srgbClr val="011F51"/>
                </a:solidFill>
                <a:effectLst>
                  <a:outerShdw blurRad="127000" dist="76200" dir="2700000" sx="104000" sy="104000" algn="tl" rotWithShape="0">
                    <a:prstClr val="black">
                      <a:alpha val="40000"/>
                    </a:prstClr>
                  </a:outerShdw>
                </a:effectLst>
                <a:latin typeface="Ubuntu Mono" panose="020B0509030602030204" pitchFamily="49" charset="0"/>
              </a:defRPr>
            </a:lvl1pPr>
          </a:lstStyle>
          <a:p>
            <a:r>
              <a:rPr lang="en-US" dirty="0"/>
              <a:t>Demo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23850" y="4221087"/>
            <a:ext cx="8208963" cy="2160241"/>
          </a:xfrm>
        </p:spPr>
        <p:txBody>
          <a:bodyPr/>
          <a:lstStyle>
            <a:lvl1pPr algn="ctr">
              <a:defRPr baseline="0">
                <a:solidFill>
                  <a:srgbClr val="17175D"/>
                </a:solidFill>
              </a:defRPr>
            </a:lvl1pPr>
          </a:lstStyle>
          <a:p>
            <a:pPr lvl="0"/>
            <a:r>
              <a:rPr lang="en-US" dirty="0"/>
              <a:t>Description of demo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6960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0"/>
                <a:lumOff val="100000"/>
              </a:schemeClr>
            </a:gs>
            <a:gs pos="37000">
              <a:srgbClr val="23238D"/>
            </a:gs>
            <a:gs pos="100000">
              <a:srgbClr val="011F51"/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4000" cy="6857999"/>
          </a:xfrm>
          <a:prstGeom prst="rect">
            <a:avLst/>
          </a:prstGeom>
        </p:spPr>
      </p:pic>
      <p:sp>
        <p:nvSpPr>
          <p:cNvPr id="22" name="Rechteck 21"/>
          <p:cNvSpPr/>
          <p:nvPr userDrawn="1"/>
        </p:nvSpPr>
        <p:spPr bwMode="auto">
          <a:xfrm>
            <a:off x="0" y="6000750"/>
            <a:ext cx="9144000" cy="85725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de-DE"/>
          </a:p>
        </p:txBody>
      </p:sp>
      <p:sp>
        <p:nvSpPr>
          <p:cNvPr id="126980" name="Text Box 4"/>
          <p:cNvSpPr txBox="1">
            <a:spLocks noChangeArrowheads="1"/>
          </p:cNvSpPr>
          <p:nvPr/>
        </p:nvSpPr>
        <p:spPr bwMode="auto">
          <a:xfrm>
            <a:off x="2362200" y="381000"/>
            <a:ext cx="5638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  <a:defRPr/>
            </a:pPr>
            <a:endParaRPr lang="de-DE" sz="2400">
              <a:solidFill>
                <a:schemeClr val="tx1"/>
              </a:solidFill>
              <a:effectLst/>
            </a:endParaRPr>
          </a:p>
        </p:txBody>
      </p:sp>
      <p:sp>
        <p:nvSpPr>
          <p:cNvPr id="126983" name="Rectangle 7"/>
          <p:cNvSpPr>
            <a:spLocks noChangeArrowheads="1"/>
          </p:cNvSpPr>
          <p:nvPr/>
        </p:nvSpPr>
        <p:spPr bwMode="auto">
          <a:xfrm>
            <a:off x="533400" y="762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eaLnBrk="0" hangingPunct="0">
              <a:defRPr/>
            </a:pPr>
            <a:endParaRPr lang="de-DE" sz="1200" i="1">
              <a:solidFill>
                <a:schemeClr val="tx1"/>
              </a:solidFill>
              <a:effectLst/>
            </a:endParaRPr>
          </a:p>
        </p:txBody>
      </p:sp>
      <p:sp>
        <p:nvSpPr>
          <p:cNvPr id="2055" name="Rectangle 10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0663" y="1268760"/>
            <a:ext cx="8694737" cy="44271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Klicken Sie, um die Formate des Vorlagentextes zu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26989" name="Text Box 13"/>
          <p:cNvSpPr txBox="1">
            <a:spLocks noChangeArrowheads="1"/>
          </p:cNvSpPr>
          <p:nvPr/>
        </p:nvSpPr>
        <p:spPr bwMode="auto">
          <a:xfrm>
            <a:off x="2362200" y="381000"/>
            <a:ext cx="5638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  <a:defRPr/>
            </a:pPr>
            <a:endParaRPr lang="de-DE" sz="2400">
              <a:solidFill>
                <a:schemeClr val="tx1"/>
              </a:solidFill>
              <a:effectLst/>
            </a:endParaRPr>
          </a:p>
        </p:txBody>
      </p:sp>
      <p:pic>
        <p:nvPicPr>
          <p:cNvPr id="6" name="Grafik 5"/>
          <p:cNvPicPr>
            <a:picLocks noChangeAspect="1"/>
          </p:cNvPicPr>
          <p:nvPr userDrawn="1"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045" r="11678"/>
          <a:stretch/>
        </p:blipFill>
        <p:spPr>
          <a:xfrm>
            <a:off x="5908988" y="6021288"/>
            <a:ext cx="3055500" cy="706043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02" r:id="rId1"/>
    <p:sldLayoutId id="2147483804" r:id="rId2"/>
    <p:sldLayoutId id="2147483807" r:id="rId3"/>
    <p:sldLayoutId id="2147483803" r:id="rId4"/>
    <p:sldLayoutId id="2147483801" r:id="rId5"/>
    <p:sldLayoutId id="2147483808" r:id="rId6"/>
    <p:sldLayoutId id="2147483799" r:id="rId7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Tahoma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Tahoma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Tahoma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Tahoma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Tahoma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Tahoma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Tahoma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Tahoma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bg1"/>
          </a:solidFill>
          <a:latin typeface="Ubuntu Mono" panose="020B0509030602030204" pitchFamily="49" charset="0"/>
          <a:ea typeface="Roboto" panose="02000000000000000000" pitchFamily="2" charset="0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bg1"/>
          </a:solidFill>
          <a:latin typeface="Ubuntu Mono" panose="020B0509030602030204" pitchFamily="49" charset="0"/>
          <a:ea typeface="Roboto" panose="02000000000000000000" pitchFamily="2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bg1"/>
          </a:solidFill>
          <a:latin typeface="Ubuntu Mono" panose="020B0509030602030204" pitchFamily="49" charset="0"/>
          <a:ea typeface="Roboto" panose="02000000000000000000" pitchFamily="2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bg1"/>
          </a:solidFill>
          <a:latin typeface="Ubuntu Mono" panose="020B0509030602030204" pitchFamily="49" charset="0"/>
          <a:ea typeface="Roboto" panose="02000000000000000000" pitchFamily="2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Ubuntu Mono" panose="020B0509030602030204" pitchFamily="49" charset="0"/>
          <a:ea typeface="Roboto" panose="02000000000000000000" pitchFamily="2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3528" y="332656"/>
            <a:ext cx="8496944" cy="61206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e-DE" dirty="0"/>
          </a:p>
        </p:txBody>
      </p:sp>
      <p:pic>
        <p:nvPicPr>
          <p:cNvPr id="5" name="Grafik 4"/>
          <p:cNvPicPr>
            <a:picLocks noChangeAspect="1"/>
          </p:cNvPicPr>
          <p:nvPr userDrawn="1"/>
        </p:nvPicPr>
        <p:blipFill rotWithShape="1">
          <a:blip r:embed="rId4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339"/>
          <a:stretch/>
        </p:blipFill>
        <p:spPr>
          <a:xfrm>
            <a:off x="7047275" y="6383274"/>
            <a:ext cx="1989221" cy="430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6437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0" r:id="rId1"/>
    <p:sldLayoutId id="2147483811" r:id="rId2"/>
  </p:sldLayoutIdLst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tx1"/>
          </a:solidFill>
          <a:latin typeface="Ubuntu Mono" panose="020B0509030602030204" pitchFamily="49" charset="0"/>
          <a:ea typeface="+mn-ea"/>
          <a:cs typeface="Ubuntu Mono" panose="020B0509030602030204" pitchFamily="49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Ubuntu Mono" panose="020B0509030602030204" pitchFamily="49" charset="0"/>
          <a:ea typeface="+mn-ea"/>
          <a:cs typeface="Ubuntu Mono" panose="020B0509030602030204" pitchFamily="49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Ubuntu Mono" panose="020B0509030602030204" pitchFamily="49" charset="0"/>
          <a:ea typeface="+mn-ea"/>
          <a:cs typeface="Ubuntu Mono" panose="020B0509030602030204" pitchFamily="49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Ubuntu Mono" panose="020B0509030602030204" pitchFamily="49" charset="0"/>
          <a:ea typeface="+mn-ea"/>
          <a:cs typeface="Ubuntu Mono" panose="020B0509030602030204" pitchFamily="49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Ubuntu Mono" panose="020B0509030602030204" pitchFamily="49" charset="0"/>
          <a:ea typeface="+mn-ea"/>
          <a:cs typeface="Ubuntu Mono" panose="020B0509030602030204" pitchFamily="49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odesimplicity.com/post/open-source-community-simplified/" TargetMode="External"/><Relationship Id="rId7" Type="http://schemas.openxmlformats.org/officeDocument/2006/relationships/hyperlink" Target="https://zombiecodekill.com/2016/10/06/the-legacy-of-pieter-hintjens/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progrium.com/blog/2015/12/04/leadership-guilt-and-pull-requests/" TargetMode="External"/><Relationship Id="rId5" Type="http://schemas.openxmlformats.org/officeDocument/2006/relationships/hyperlink" Target="https://medium.com/code-zen/how-to-maintain-a-successful-open-source-project-aaa2a5437d3a" TargetMode="External"/><Relationship Id="rId4" Type="http://schemas.openxmlformats.org/officeDocument/2006/relationships/hyperlink" Target="https://thoughtbot.com/maintaining-open-source-projects-sample.pdf" TargetMode="Externa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Creating and Maintaining Successful Open Source Projects</a:t>
            </a:r>
            <a:endParaRPr lang="de-DE" sz="3600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Chrissy LeMaire &amp; Rob Sewell</a:t>
            </a:r>
          </a:p>
        </p:txBody>
      </p:sp>
    </p:spTree>
    <p:extLst>
      <p:ext uri="{BB962C8B-B14F-4D97-AF65-F5344CB8AC3E}">
        <p14:creationId xmlns:p14="http://schemas.microsoft.com/office/powerpoint/2010/main" val="2890044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0" y="908720"/>
            <a:ext cx="9144000" cy="792088"/>
          </a:xfrm>
          <a:prstGeom prst="rect">
            <a:avLst/>
          </a:prstGeom>
        </p:spPr>
        <p:txBody>
          <a:bodyPr/>
          <a:lstStyle/>
          <a:p>
            <a:r>
              <a:rPr lang="de-DE" dirty="0"/>
              <a:t>GitHub Organizations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We eventually grew into a GitHub organization</a:t>
            </a:r>
          </a:p>
          <a:p>
            <a:pPr lvl="1"/>
            <a:r>
              <a:rPr lang="de-DE" dirty="0"/>
              <a:t>We needed more robust repo management</a:t>
            </a:r>
          </a:p>
          <a:p>
            <a:pPr lvl="1"/>
            <a:r>
              <a:rPr lang="de-DE" dirty="0"/>
              <a:t>Turns out many people trust repos in orgnization more than they do standalone developer repos</a:t>
            </a:r>
          </a:p>
        </p:txBody>
      </p:sp>
    </p:spTree>
    <p:extLst>
      <p:ext uri="{BB962C8B-B14F-4D97-AF65-F5344CB8AC3E}">
        <p14:creationId xmlns:p14="http://schemas.microsoft.com/office/powerpoint/2010/main" val="820375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0" y="908720"/>
            <a:ext cx="9144000" cy="792088"/>
          </a:xfrm>
          <a:prstGeom prst="rect">
            <a:avLst/>
          </a:prstGeom>
        </p:spPr>
        <p:txBody>
          <a:bodyPr/>
          <a:lstStyle/>
          <a:p>
            <a:r>
              <a:rPr lang="de-DE" dirty="0"/>
              <a:t>Open source PowerShell project?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Make it a module &amp; the root of your repo</a:t>
            </a:r>
          </a:p>
          <a:p>
            <a:r>
              <a:rPr lang="de-DE" dirty="0"/>
              <a:t>Use a unique PowerShell prefix</a:t>
            </a:r>
          </a:p>
          <a:p>
            <a:r>
              <a:rPr lang="en-US" dirty="0"/>
              <a:t>Include an easy installer</a:t>
            </a:r>
          </a:p>
        </p:txBody>
      </p:sp>
    </p:spTree>
    <p:extLst>
      <p:ext uri="{BB962C8B-B14F-4D97-AF65-F5344CB8AC3E}">
        <p14:creationId xmlns:p14="http://schemas.microsoft.com/office/powerpoint/2010/main" val="2176339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0" y="908720"/>
            <a:ext cx="9144000" cy="792088"/>
          </a:xfrm>
          <a:prstGeom prst="rect">
            <a:avLst/>
          </a:prstGeom>
        </p:spPr>
        <p:txBody>
          <a:bodyPr/>
          <a:lstStyle/>
          <a:p>
            <a:r>
              <a:rPr lang="de-DE" dirty="0"/>
              <a:t>GitHub lesson learned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0" y="2564904"/>
            <a:ext cx="9144000" cy="936104"/>
          </a:xfrm>
        </p:spPr>
        <p:txBody>
          <a:bodyPr/>
          <a:lstStyle/>
          <a:p>
            <a:pPr marL="0" indent="0" algn="ctr">
              <a:buNone/>
            </a:pPr>
            <a:r>
              <a:rPr lang="de-DE" b="1" dirty="0"/>
              <a:t>Point your auto-installer to your website</a:t>
            </a:r>
            <a:endParaRPr lang="de-DE" sz="1600" b="1" dirty="0"/>
          </a:p>
        </p:txBody>
      </p:sp>
      <p:sp>
        <p:nvSpPr>
          <p:cNvPr id="4" name="Inhaltsplatzhalter 2"/>
          <p:cNvSpPr txBox="1">
            <a:spLocks/>
          </p:cNvSpPr>
          <p:nvPr/>
        </p:nvSpPr>
        <p:spPr bwMode="auto">
          <a:xfrm>
            <a:off x="0" y="3509144"/>
            <a:ext cx="9144000" cy="16561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tabLst>
                <a:tab pos="355600" algn="l"/>
                <a:tab pos="723900" algn="l"/>
                <a:tab pos="1168400" algn="l"/>
                <a:tab pos="1612900" algn="l"/>
                <a:tab pos="2057400" algn="l"/>
              </a:tabLst>
              <a:defRPr sz="28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Ubuntu Mono" panose="020B0509030602030204" pitchFamily="49" charset="0"/>
                <a:ea typeface="Roboto" panose="02000000000000000000" pitchFamily="2" charset="0"/>
                <a:cs typeface="+mn-cs"/>
              </a:defRPr>
            </a:lvl1pPr>
            <a:lvl2pPr marL="742950" indent="-285750" algn="l" defTabSz="444500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tabLst>
                <a:tab pos="355600" algn="l"/>
                <a:tab pos="762000" algn="l"/>
                <a:tab pos="1168400" algn="l"/>
                <a:tab pos="1612900" algn="l"/>
                <a:tab pos="2057400" algn="l"/>
              </a:tabLst>
              <a:defRPr sz="24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Ubuntu Mono" panose="020B0509030602030204" pitchFamily="49" charset="0"/>
                <a:ea typeface="Roboto" panose="02000000000000000000" pitchFamily="2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tabLst>
                <a:tab pos="355600" algn="l"/>
                <a:tab pos="723900" algn="l"/>
                <a:tab pos="1168400" algn="l"/>
                <a:tab pos="1612900" algn="l"/>
                <a:tab pos="2057400" algn="l"/>
              </a:tabLst>
              <a:defRPr sz="24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Ubuntu Mono" panose="020B0509030602030204" pitchFamily="49" charset="0"/>
                <a:ea typeface="Roboto" panose="02000000000000000000" pitchFamily="2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tabLst>
                <a:tab pos="355600" algn="l"/>
                <a:tab pos="723900" algn="l"/>
                <a:tab pos="1168400" algn="l"/>
                <a:tab pos="1612900" algn="l"/>
                <a:tab pos="2057400" algn="l"/>
              </a:tabLst>
              <a:defRPr sz="24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Ubuntu Mono" panose="020B0509030602030204" pitchFamily="49" charset="0"/>
                <a:ea typeface="Roboto" panose="02000000000000000000" pitchFamily="2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tabLst>
                <a:tab pos="355600" algn="l"/>
                <a:tab pos="723900" algn="l"/>
                <a:tab pos="1168400" algn="l"/>
                <a:tab pos="1612900" algn="l"/>
                <a:tab pos="2057400" algn="l"/>
              </a:tabLst>
              <a:defRPr sz="24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Ubuntu Mono" panose="020B0509030602030204" pitchFamily="49" charset="0"/>
                <a:ea typeface="Roboto" panose="02000000000000000000" pitchFamily="2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FontTx/>
              <a:buNone/>
            </a:pPr>
            <a:r>
              <a:rPr lang="en-US" kern="0" dirty="0" err="1">
                <a:effectLst/>
              </a:rPr>
              <a:t>iex</a:t>
            </a:r>
            <a:r>
              <a:rPr lang="en-US" kern="0" dirty="0">
                <a:effectLst/>
              </a:rPr>
              <a:t> (</a:t>
            </a:r>
            <a:r>
              <a:rPr lang="en-US" kern="0" dirty="0" err="1">
                <a:effectLst/>
              </a:rPr>
              <a:t>iwr</a:t>
            </a:r>
            <a:r>
              <a:rPr lang="en-US" kern="0" dirty="0">
                <a:effectLst/>
              </a:rPr>
              <a:t> https://git.io/vS5Ky)</a:t>
            </a:r>
          </a:p>
          <a:p>
            <a:pPr marL="0" indent="0" algn="ctr">
              <a:buFontTx/>
              <a:buNone/>
            </a:pPr>
            <a:r>
              <a:rPr lang="de-DE" sz="1600" kern="0" dirty="0"/>
              <a:t>vs</a:t>
            </a:r>
          </a:p>
          <a:p>
            <a:pPr marL="0" indent="0" algn="ctr">
              <a:buFontTx/>
              <a:buNone/>
            </a:pPr>
            <a:r>
              <a:rPr lang="en-US" kern="0" dirty="0" err="1">
                <a:effectLst/>
              </a:rPr>
              <a:t>iex</a:t>
            </a:r>
            <a:r>
              <a:rPr lang="en-US" kern="0" dirty="0">
                <a:effectLst/>
              </a:rPr>
              <a:t> (</a:t>
            </a:r>
            <a:r>
              <a:rPr lang="en-US" kern="0" dirty="0" err="1">
                <a:effectLst/>
              </a:rPr>
              <a:t>iwr</a:t>
            </a:r>
            <a:r>
              <a:rPr lang="en-US" kern="0" dirty="0">
                <a:effectLst/>
              </a:rPr>
              <a:t> https://dbatools.io/in)</a:t>
            </a:r>
            <a:endParaRPr lang="de-DE" kern="0" dirty="0"/>
          </a:p>
        </p:txBody>
      </p:sp>
    </p:spTree>
    <p:extLst>
      <p:ext uri="{BB962C8B-B14F-4D97-AF65-F5344CB8AC3E}">
        <p14:creationId xmlns:p14="http://schemas.microsoft.com/office/powerpoint/2010/main" val="4190364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0" y="908720"/>
            <a:ext cx="9144000" cy="792088"/>
          </a:xfrm>
          <a:prstGeom prst="rect">
            <a:avLst/>
          </a:prstGeom>
        </p:spPr>
        <p:txBody>
          <a:bodyPr/>
          <a:lstStyle/>
          <a:p>
            <a:r>
              <a:rPr lang="de-DE" dirty="0"/>
              <a:t>We were missing out on PS stats too!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0" y="2852936"/>
            <a:ext cx="9144000" cy="2088232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effectLst/>
              </a:rPr>
              <a:t>PowerShell v3 - 15%</a:t>
            </a:r>
          </a:p>
          <a:p>
            <a:pPr marL="0" indent="0" algn="ctr">
              <a:buNone/>
            </a:pPr>
            <a:r>
              <a:rPr lang="en-US" dirty="0">
                <a:effectLst/>
              </a:rPr>
              <a:t>PowerShell v4 - 42%</a:t>
            </a:r>
          </a:p>
          <a:p>
            <a:pPr marL="0" indent="0" algn="ctr">
              <a:buNone/>
            </a:pPr>
            <a:r>
              <a:rPr lang="en-US" dirty="0">
                <a:effectLst/>
              </a:rPr>
              <a:t>PowerShell v5 - 42%</a:t>
            </a:r>
          </a:p>
          <a:p>
            <a:pPr marL="0" indent="0" algn="ctr">
              <a:buNone/>
            </a:pPr>
            <a:r>
              <a:rPr lang="en-US" dirty="0">
                <a:effectLst/>
              </a:rPr>
              <a:t>PowerShell v6 – .07%</a:t>
            </a:r>
          </a:p>
        </p:txBody>
      </p:sp>
    </p:spTree>
    <p:extLst>
      <p:ext uri="{BB962C8B-B14F-4D97-AF65-F5344CB8AC3E}">
        <p14:creationId xmlns:p14="http://schemas.microsoft.com/office/powerpoint/2010/main" val="1417243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0" y="908720"/>
            <a:ext cx="9144000" cy="792088"/>
          </a:xfrm>
          <a:prstGeom prst="rect">
            <a:avLst/>
          </a:prstGeom>
        </p:spPr>
        <p:txBody>
          <a:bodyPr/>
          <a:lstStyle/>
          <a:p>
            <a:r>
              <a:rPr lang="de-DE" dirty="0"/>
              <a:t>PowerShell Gallery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0" y="2852936"/>
            <a:ext cx="9144000" cy="936104"/>
          </a:xfrm>
        </p:spPr>
        <p:txBody>
          <a:bodyPr/>
          <a:lstStyle/>
          <a:p>
            <a:pPr marL="0" indent="0" algn="ctr">
              <a:buNone/>
            </a:pPr>
            <a:r>
              <a:rPr lang="de-DE" dirty="0"/>
              <a:t>Share your code on PowerShell Gallery</a:t>
            </a:r>
          </a:p>
          <a:p>
            <a:pPr marL="0" indent="0" algn="ctr">
              <a:buNone/>
            </a:pPr>
            <a:r>
              <a:rPr lang="de-DE" sz="1600" dirty="0"/>
              <a:t>* You don‘t have to wait until it‘s perfect</a:t>
            </a:r>
          </a:p>
          <a:p>
            <a:pPr marL="0" indent="0" algn="ctr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4030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0" y="908720"/>
            <a:ext cx="9144000" cy="792088"/>
          </a:xfrm>
          <a:prstGeom prst="rect">
            <a:avLst/>
          </a:prstGeom>
        </p:spPr>
        <p:txBody>
          <a:bodyPr/>
          <a:lstStyle/>
          <a:p>
            <a:r>
              <a:rPr lang="de-DE" dirty="0"/>
              <a:t>Slack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dbatools took off after joining Slack</a:t>
            </a:r>
          </a:p>
          <a:p>
            <a:r>
              <a:rPr lang="de-DE" dirty="0"/>
              <a:t>We piggyback on SQL Server Community Slack</a:t>
            </a:r>
          </a:p>
          <a:p>
            <a:r>
              <a:rPr lang="de-DE" dirty="0"/>
              <a:t>640+ people have joined</a:t>
            </a:r>
          </a:p>
          <a:p>
            <a:r>
              <a:rPr lang="de-DE" dirty="0"/>
              <a:t>Great place for providing tech support</a:t>
            </a:r>
          </a:p>
          <a:p>
            <a:r>
              <a:rPr lang="de-DE" dirty="0"/>
              <a:t>Greater place for you and your fellow developers to hang out and discuss design</a:t>
            </a:r>
          </a:p>
        </p:txBody>
      </p:sp>
    </p:spTree>
    <p:extLst>
      <p:ext uri="{BB962C8B-B14F-4D97-AF65-F5344CB8AC3E}">
        <p14:creationId xmlns:p14="http://schemas.microsoft.com/office/powerpoint/2010/main" val="417703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0" y="908720"/>
            <a:ext cx="9144000" cy="792088"/>
          </a:xfrm>
          <a:prstGeom prst="rect">
            <a:avLst/>
          </a:prstGeom>
        </p:spPr>
        <p:txBody>
          <a:bodyPr/>
          <a:lstStyle/>
          <a:p>
            <a:r>
              <a:rPr lang="de-DE" dirty="0"/>
              <a:t>Vendors we use</a:t>
            </a:r>
          </a:p>
        </p:txBody>
      </p:sp>
      <p:sp>
        <p:nvSpPr>
          <p:cNvPr id="7" name="Inhaltsplatzhalter 2"/>
          <p:cNvSpPr>
            <a:spLocks noGrp="1"/>
          </p:cNvSpPr>
          <p:nvPr>
            <p:ph idx="1"/>
          </p:nvPr>
        </p:nvSpPr>
        <p:spPr>
          <a:xfrm>
            <a:off x="251520" y="1916832"/>
            <a:ext cx="8640960" cy="4392488"/>
          </a:xfrm>
        </p:spPr>
        <p:txBody>
          <a:bodyPr/>
          <a:lstStyle/>
          <a:p>
            <a:r>
              <a:rPr lang="de-DE" dirty="0"/>
              <a:t>Registrar: google.com/domains</a:t>
            </a:r>
          </a:p>
          <a:p>
            <a:r>
              <a:rPr lang="de-DE" dirty="0"/>
              <a:t>Hosting: wordpress.com with custom domain</a:t>
            </a:r>
          </a:p>
          <a:p>
            <a:r>
              <a:rPr lang="de-DE" dirty="0"/>
              <a:t>CloudFlare: pretty DNS, cool API, easy SSL</a:t>
            </a:r>
          </a:p>
          <a:p>
            <a:r>
              <a:rPr lang="de-DE" dirty="0"/>
              <a:t>Stickers: StickerMule has best rep</a:t>
            </a:r>
          </a:p>
          <a:p>
            <a:r>
              <a:rPr lang="de-DE" dirty="0"/>
              <a:t>Logos: 99designs.com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308" y="5085184"/>
            <a:ext cx="1855014" cy="1626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05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Documentation</a:t>
            </a:r>
            <a:endParaRPr lang="de-DE" sz="3600" dirty="0"/>
          </a:p>
        </p:txBody>
      </p:sp>
    </p:spTree>
    <p:extLst>
      <p:ext uri="{BB962C8B-B14F-4D97-AF65-F5344CB8AC3E}">
        <p14:creationId xmlns:p14="http://schemas.microsoft.com/office/powerpoint/2010/main" val="277633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0" y="908720"/>
            <a:ext cx="9144000" cy="792088"/>
          </a:xfrm>
          <a:prstGeom prst="rect">
            <a:avLst/>
          </a:prstGeom>
        </p:spPr>
        <p:txBody>
          <a:bodyPr/>
          <a:lstStyle/>
          <a:p>
            <a:r>
              <a:rPr lang="de-DE" dirty="0"/>
              <a:t>Your audience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End-users</a:t>
            </a:r>
          </a:p>
          <a:p>
            <a:r>
              <a:rPr lang="de-DE" dirty="0"/>
              <a:t>Contributors</a:t>
            </a:r>
          </a:p>
        </p:txBody>
      </p:sp>
    </p:spTree>
    <p:extLst>
      <p:ext uri="{BB962C8B-B14F-4D97-AF65-F5344CB8AC3E}">
        <p14:creationId xmlns:p14="http://schemas.microsoft.com/office/powerpoint/2010/main" val="37267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0" y="908720"/>
            <a:ext cx="9144000" cy="792088"/>
          </a:xfrm>
          <a:prstGeom prst="rect">
            <a:avLst/>
          </a:prstGeom>
        </p:spPr>
        <p:txBody>
          <a:bodyPr/>
          <a:lstStyle/>
          <a:p>
            <a:r>
              <a:rPr lang="de-DE" dirty="0"/>
              <a:t>End-users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1520" y="1916832"/>
            <a:ext cx="8640960" cy="4536504"/>
          </a:xfrm>
        </p:spPr>
        <p:txBody>
          <a:bodyPr/>
          <a:lstStyle/>
          <a:p>
            <a:r>
              <a:rPr lang="de-DE" dirty="0"/>
              <a:t>PowerShell Help</a:t>
            </a:r>
          </a:p>
          <a:p>
            <a:pPr lvl="1"/>
            <a:r>
              <a:rPr lang="de-DE" dirty="0"/>
              <a:t>Pester tests can ensure each command is properly documented</a:t>
            </a:r>
          </a:p>
          <a:p>
            <a:r>
              <a:rPr lang="de-DE" dirty="0"/>
              <a:t>WordPress is awesome for online documentation</a:t>
            </a:r>
          </a:p>
          <a:p>
            <a:pPr lvl="1"/>
            <a:r>
              <a:rPr lang="de-DE" dirty="0"/>
              <a:t>Auto-redirects and shortlinks are easy</a:t>
            </a:r>
          </a:p>
          <a:p>
            <a:pPr lvl="1"/>
            <a:r>
              <a:rPr lang="de-DE" dirty="0"/>
              <a:t>Can add media like screenshots and videos</a:t>
            </a:r>
          </a:p>
          <a:p>
            <a:pPr lvl="1"/>
            <a:r>
              <a:rPr lang="de-DE" dirty="0"/>
              <a:t>Link to GitHub source of command</a:t>
            </a:r>
          </a:p>
          <a:p>
            <a:pPr lvl="1"/>
            <a:r>
              <a:rPr lang="de-DE" dirty="0"/>
              <a:t>Searchable</a:t>
            </a:r>
          </a:p>
          <a:p>
            <a:pPr lvl="1"/>
            <a:r>
              <a:rPr lang="de-DE" dirty="0"/>
              <a:t>Case-insensitive</a:t>
            </a:r>
          </a:p>
          <a:p>
            <a:r>
              <a:rPr lang="de-DE" dirty="0"/>
              <a:t>Add link for –Online</a:t>
            </a:r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09681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Chrissy LeMaire</a:t>
            </a:r>
          </a:p>
          <a:p>
            <a:pPr lvl="1"/>
            <a:r>
              <a:rPr lang="de-DE" dirty="0"/>
              <a:t>PowerShell MVP</a:t>
            </a:r>
          </a:p>
          <a:p>
            <a:pPr lvl="1"/>
            <a:r>
              <a:rPr lang="de-DE" dirty="0"/>
              <a:t>Creator of dbatools.io</a:t>
            </a:r>
          </a:p>
          <a:p>
            <a:pPr lvl="1"/>
            <a:r>
              <a:rPr lang="de-DE" dirty="0"/>
              <a:t>Open source advocate for over 20 years</a:t>
            </a:r>
          </a:p>
          <a:p>
            <a:endParaRPr lang="de-DE" dirty="0"/>
          </a:p>
          <a:p>
            <a:r>
              <a:rPr lang="de-DE" dirty="0"/>
              <a:t>Rob Sewell</a:t>
            </a:r>
          </a:p>
          <a:p>
            <a:pPr lvl="1"/>
            <a:r>
              <a:rPr lang="de-DE" dirty="0"/>
              <a:t>PowerShell advocate</a:t>
            </a:r>
          </a:p>
          <a:p>
            <a:pPr lvl="1"/>
            <a:r>
              <a:rPr lang="de-DE" dirty="0"/>
              <a:t>Creator of dbareports.io</a:t>
            </a:r>
          </a:p>
          <a:p>
            <a:pPr lvl="1"/>
            <a:r>
              <a:rPr lang="de-DE" dirty="0"/>
              <a:t>Bell ringer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About_Author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11723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0" y="908720"/>
            <a:ext cx="9144000" cy="792088"/>
          </a:xfrm>
          <a:prstGeom prst="rect">
            <a:avLst/>
          </a:prstGeom>
        </p:spPr>
        <p:txBody>
          <a:bodyPr/>
          <a:lstStyle/>
          <a:p>
            <a:r>
              <a:rPr lang="de-DE" dirty="0"/>
              <a:t>Developer docs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Assume your developers don‘t know GitHub</a:t>
            </a:r>
          </a:p>
          <a:p>
            <a:pPr lvl="1"/>
            <a:r>
              <a:rPr lang="de-DE" dirty="0"/>
              <a:t>dbatools.io/firstpull</a:t>
            </a:r>
          </a:p>
          <a:p>
            <a:pPr lvl="1"/>
            <a:r>
              <a:rPr lang="de-DE" dirty="0"/>
              <a:t>dbatools.io/firstpullvideo</a:t>
            </a:r>
          </a:p>
          <a:p>
            <a:r>
              <a:rPr lang="de-DE" dirty="0"/>
              <a:t>GitHub.com‘s built-in wiki is useful for developer-centric docs</a:t>
            </a:r>
          </a:p>
          <a:p>
            <a:r>
              <a:rPr lang="de-DE" dirty="0"/>
              <a:t>contributing.md is important</a:t>
            </a:r>
          </a:p>
        </p:txBody>
      </p:sp>
    </p:spTree>
    <p:extLst>
      <p:ext uri="{BB962C8B-B14F-4D97-AF65-F5344CB8AC3E}">
        <p14:creationId xmlns:p14="http://schemas.microsoft.com/office/powerpoint/2010/main" val="975288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0" y="908720"/>
            <a:ext cx="9144000" cy="792088"/>
          </a:xfrm>
          <a:prstGeom prst="rect">
            <a:avLst/>
          </a:prstGeom>
        </p:spPr>
        <p:txBody>
          <a:bodyPr/>
          <a:lstStyle/>
          <a:p>
            <a:r>
              <a:rPr lang="de-DE" dirty="0"/>
              <a:t>contributing.md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The PowerShell team has a great </a:t>
            </a:r>
            <a:r>
              <a:rPr lang="de-DE" sz="2500" dirty="0"/>
              <a:t>contributing.md</a:t>
            </a:r>
          </a:p>
          <a:p>
            <a:r>
              <a:rPr lang="de-DE" dirty="0"/>
              <a:t>Our contributing.md contains</a:t>
            </a:r>
          </a:p>
          <a:p>
            <a:pPr lvl="1"/>
            <a:r>
              <a:rPr lang="de-DE" dirty="0"/>
              <a:t>Encouragement</a:t>
            </a:r>
          </a:p>
          <a:p>
            <a:pPr lvl="1"/>
            <a:r>
              <a:rPr lang="de-DE" dirty="0"/>
              <a:t>Reasons to contribute</a:t>
            </a:r>
          </a:p>
          <a:p>
            <a:pPr lvl="1"/>
            <a:r>
              <a:rPr lang="de-DE" dirty="0"/>
              <a:t>Ways to contribute</a:t>
            </a:r>
          </a:p>
          <a:p>
            <a:pPr lvl="1"/>
            <a:r>
              <a:rPr lang="de-DE" dirty="0"/>
              <a:t>Where to find us</a:t>
            </a:r>
          </a:p>
          <a:p>
            <a:pPr lvl="1"/>
            <a:r>
              <a:rPr lang="de-DE" dirty="0"/>
              <a:t>How we like people to add new commands</a:t>
            </a:r>
          </a:p>
          <a:p>
            <a:pPr lvl="1"/>
            <a:r>
              <a:rPr lang="de-DE" dirty="0"/>
              <a:t>How we do bug triage</a:t>
            </a:r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02834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People</a:t>
            </a:r>
            <a:endParaRPr lang="de-DE" sz="3600" dirty="0"/>
          </a:p>
        </p:txBody>
      </p:sp>
      <p:sp>
        <p:nvSpPr>
          <p:cNvPr id="4" name="Rectangle 3"/>
          <p:cNvSpPr/>
          <p:nvPr/>
        </p:nvSpPr>
        <p:spPr>
          <a:xfrm>
            <a:off x="1257400" y="2708920"/>
            <a:ext cx="662473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2000" dirty="0"/>
              <a:t>Treat all your contributors as if they are the </a:t>
            </a:r>
            <a:r>
              <a:rPr lang="en-US" sz="2000" dirty="0"/>
              <a:t>most valuable resource, and they will respond by becoming your most valuable resource ~ Eric S. Raymond</a:t>
            </a:r>
            <a:endParaRPr lang="de-DE" sz="2000" dirty="0"/>
          </a:p>
        </p:txBody>
      </p:sp>
    </p:spTree>
    <p:extLst>
      <p:ext uri="{BB962C8B-B14F-4D97-AF65-F5344CB8AC3E}">
        <p14:creationId xmlns:p14="http://schemas.microsoft.com/office/powerpoint/2010/main" val="1831649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0" y="908720"/>
            <a:ext cx="9144000" cy="792088"/>
          </a:xfrm>
          <a:prstGeom prst="rect">
            <a:avLst/>
          </a:prstGeom>
        </p:spPr>
        <p:txBody>
          <a:bodyPr/>
          <a:lstStyle/>
          <a:p>
            <a:r>
              <a:rPr lang="de-DE" dirty="0"/>
              <a:t>Incentivise contributions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1520" y="1916832"/>
            <a:ext cx="8640960" cy="4392488"/>
          </a:xfrm>
        </p:spPr>
        <p:txBody>
          <a:bodyPr/>
          <a:lstStyle/>
          <a:p>
            <a:pPr marL="0" indent="0">
              <a:buNone/>
            </a:pPr>
            <a:r>
              <a:rPr lang="de-DE" dirty="0"/>
              <a:t>dbatools: </a:t>
            </a:r>
          </a:p>
          <a:p>
            <a:pPr lvl="1"/>
            <a:r>
              <a:rPr lang="de-DE" dirty="0"/>
              <a:t>Ensures each developer adds their name to each command they create</a:t>
            </a:r>
          </a:p>
          <a:p>
            <a:pPr lvl="1"/>
            <a:r>
              <a:rPr lang="de-DE" dirty="0"/>
              <a:t>Links each developer‘s blog/Twitter/LinkedIn on their command‘s Help page</a:t>
            </a:r>
          </a:p>
          <a:p>
            <a:pPr lvl="1"/>
            <a:r>
              <a:rPr lang="de-DE" dirty="0"/>
              <a:t>Has a team page with pictures and backlinks</a:t>
            </a:r>
          </a:p>
          <a:p>
            <a:pPr lvl="1"/>
            <a:r>
              <a:rPr lang="de-DE" dirty="0"/>
              <a:t>Highlights presentations on the website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8309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0" y="908720"/>
            <a:ext cx="9144000" cy="792088"/>
          </a:xfrm>
          <a:prstGeom prst="rect">
            <a:avLst/>
          </a:prstGeom>
        </p:spPr>
        <p:txBody>
          <a:bodyPr/>
          <a:lstStyle/>
          <a:p>
            <a:r>
              <a:rPr lang="de-DE" dirty="0"/>
              <a:t>Give your major contributors a face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5736" y="2060847"/>
            <a:ext cx="2231213" cy="400506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0434" y="2060847"/>
            <a:ext cx="1851805" cy="4005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708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0" y="908720"/>
            <a:ext cx="9144000" cy="792088"/>
          </a:xfrm>
          <a:prstGeom prst="rect">
            <a:avLst/>
          </a:prstGeom>
        </p:spPr>
        <p:txBody>
          <a:bodyPr/>
          <a:lstStyle/>
          <a:p>
            <a:r>
              <a:rPr lang="de-DE"/>
              <a:t>Give them career </a:t>
            </a:r>
            <a:r>
              <a:rPr lang="de-DE" dirty="0"/>
              <a:t>opportunities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640" y="1916832"/>
            <a:ext cx="2932653" cy="426721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6016" y="1916832"/>
            <a:ext cx="3065512" cy="4267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00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 nice</a:t>
            </a:r>
          </a:p>
        </p:txBody>
      </p:sp>
      <p:pic>
        <p:nvPicPr>
          <p:cNvPr id="1026" name="Picture 2" descr="Image result for don't be a dick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1700808"/>
            <a:ext cx="2741642" cy="4077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1367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 nice</a:t>
            </a:r>
          </a:p>
        </p:txBody>
      </p:sp>
      <p:sp>
        <p:nvSpPr>
          <p:cNvPr id="5" name="Rectangle 4"/>
          <p:cNvSpPr/>
          <p:nvPr/>
        </p:nvSpPr>
        <p:spPr>
          <a:xfrm>
            <a:off x="899592" y="2521059"/>
            <a:ext cx="712879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>
              <a:buFontTx/>
              <a:buNone/>
            </a:pPr>
            <a:r>
              <a:rPr lang="en-US" kern="0" dirty="0"/>
              <a:t>"..be really, abnormally, really, really kind &amp; don’t be mean" </a:t>
            </a:r>
            <a:r>
              <a:rPr lang="en-US" sz="1600" kern="0" dirty="0"/>
              <a:t>~ Max </a:t>
            </a:r>
            <a:r>
              <a:rPr lang="en-US" sz="1600" kern="0" dirty="0" err="1"/>
              <a:t>Kanat</a:t>
            </a:r>
            <a:r>
              <a:rPr lang="en-US" sz="1600" kern="0" dirty="0"/>
              <a:t>-Alexander </a:t>
            </a:r>
          </a:p>
        </p:txBody>
      </p:sp>
    </p:spTree>
    <p:extLst>
      <p:ext uri="{BB962C8B-B14F-4D97-AF65-F5344CB8AC3E}">
        <p14:creationId xmlns:p14="http://schemas.microsoft.com/office/powerpoint/2010/main" val="4057108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0" y="908720"/>
            <a:ext cx="9144000" cy="792088"/>
          </a:xfrm>
          <a:prstGeom prst="rect">
            <a:avLst/>
          </a:prstGeom>
        </p:spPr>
        <p:txBody>
          <a:bodyPr/>
          <a:lstStyle/>
          <a:p>
            <a:r>
              <a:rPr lang="de-DE" dirty="0"/>
              <a:t>But be firm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effectLst/>
              </a:rPr>
              <a:t>It’s tempting to allow the diminishment of quality to avoid hurt feelings</a:t>
            </a:r>
          </a:p>
          <a:p>
            <a:r>
              <a:rPr lang="en-US" dirty="0">
                <a:effectLst/>
              </a:rPr>
              <a:t>Protect your brand – if you don’t like something, don’t allow it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6000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0" y="908720"/>
            <a:ext cx="9144000" cy="792088"/>
          </a:xfrm>
          <a:prstGeom prst="rect">
            <a:avLst/>
          </a:prstGeom>
        </p:spPr>
        <p:txBody>
          <a:bodyPr/>
          <a:lstStyle/>
          <a:p>
            <a:r>
              <a:rPr lang="de-DE" dirty="0"/>
              <a:t>Look for strengths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Dan</a:t>
            </a:r>
          </a:p>
          <a:p>
            <a:r>
              <a:rPr lang="de-DE" dirty="0"/>
              <a:t>CK</a:t>
            </a:r>
          </a:p>
          <a:p>
            <a:r>
              <a:rPr lang="de-DE" dirty="0"/>
              <a:t>Garry</a:t>
            </a:r>
          </a:p>
          <a:p>
            <a:r>
              <a:rPr lang="de-DE" dirty="0"/>
              <a:t>Stuart</a:t>
            </a:r>
          </a:p>
          <a:p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67841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908720"/>
            <a:ext cx="9144000" cy="792088"/>
          </a:xfrm>
          <a:prstGeom prst="rect">
            <a:avLst/>
          </a:prstGeom>
        </p:spPr>
        <p:txBody>
          <a:bodyPr/>
          <a:lstStyle/>
          <a:p>
            <a:r>
              <a:rPr lang="de-DE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Stats</a:t>
            </a:r>
          </a:p>
          <a:p>
            <a:r>
              <a:rPr lang="de-DE" dirty="0"/>
              <a:t>Technical</a:t>
            </a:r>
          </a:p>
          <a:p>
            <a:r>
              <a:rPr lang="de-DE" dirty="0"/>
              <a:t>Documentation</a:t>
            </a:r>
          </a:p>
          <a:p>
            <a:r>
              <a:rPr lang="de-DE" dirty="0"/>
              <a:t>People</a:t>
            </a:r>
          </a:p>
          <a:p>
            <a:r>
              <a:rPr lang="de-DE" dirty="0"/>
              <a:t>Challenges</a:t>
            </a:r>
          </a:p>
          <a:p>
            <a:r>
              <a:rPr lang="de-DE" dirty="0"/>
              <a:t>Rewards</a:t>
            </a:r>
          </a:p>
        </p:txBody>
      </p:sp>
    </p:spTree>
    <p:extLst>
      <p:ext uri="{BB962C8B-B14F-4D97-AF65-F5344CB8AC3E}">
        <p14:creationId xmlns:p14="http://schemas.microsoft.com/office/powerpoint/2010/main" val="208257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Unexpected events</a:t>
            </a:r>
          </a:p>
          <a:p>
            <a:r>
              <a:rPr lang="en-US" dirty="0"/>
              <a:t>Expected events</a:t>
            </a:r>
          </a:p>
          <a:p>
            <a:r>
              <a:rPr lang="en-US" dirty="0"/>
              <a:t>Work obligations</a:t>
            </a:r>
          </a:p>
          <a:p>
            <a:r>
              <a:rPr lang="en-US" dirty="0"/>
              <a:t>Loss of interest</a:t>
            </a:r>
          </a:p>
          <a:p>
            <a:r>
              <a:rPr lang="en-US" dirty="0"/>
              <a:t>Burnout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 that people will leave</a:t>
            </a:r>
          </a:p>
        </p:txBody>
      </p:sp>
    </p:spTree>
    <p:extLst>
      <p:ext uri="{BB962C8B-B14F-4D97-AF65-F5344CB8AC3E}">
        <p14:creationId xmlns:p14="http://schemas.microsoft.com/office/powerpoint/2010/main" val="1563403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Challenges Maintainers Face</a:t>
            </a:r>
            <a:endParaRPr lang="de-DE" sz="3600" dirty="0"/>
          </a:p>
        </p:txBody>
      </p:sp>
      <p:sp>
        <p:nvSpPr>
          <p:cNvPr id="4" name="Rectangle 3"/>
          <p:cNvSpPr/>
          <p:nvPr/>
        </p:nvSpPr>
        <p:spPr>
          <a:xfrm>
            <a:off x="1257400" y="2708920"/>
            <a:ext cx="662473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000" dirty="0"/>
              <a:t>“My condolences, you’re now the maintainer of a popular open source project” ~ Daniel </a:t>
            </a:r>
            <a:r>
              <a:rPr lang="en-US" sz="2000" dirty="0" err="1"/>
              <a:t>Bachhuber</a:t>
            </a:r>
            <a:endParaRPr lang="de-DE" sz="2000" dirty="0"/>
          </a:p>
        </p:txBody>
      </p:sp>
    </p:spTree>
    <p:extLst>
      <p:ext uri="{BB962C8B-B14F-4D97-AF65-F5344CB8AC3E}">
        <p14:creationId xmlns:p14="http://schemas.microsoft.com/office/powerpoint/2010/main" val="3601450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0" y="908720"/>
            <a:ext cx="9144000" cy="792088"/>
          </a:xfrm>
          <a:prstGeom prst="rect">
            <a:avLst/>
          </a:prstGeom>
        </p:spPr>
        <p:txBody>
          <a:bodyPr/>
          <a:lstStyle/>
          <a:p>
            <a:r>
              <a:rPr lang="de-DE" dirty="0"/>
              <a:t>Contributor vs. Maintainer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effectLst/>
              </a:rPr>
              <a:t>Contributing is a form of short-term participation. </a:t>
            </a:r>
          </a:p>
          <a:p>
            <a:r>
              <a:rPr lang="en-US" dirty="0">
                <a:effectLst/>
              </a:rPr>
              <a:t>Maintaining is taking long-term ownership over a particular aspect of a project. In this equation, maintaining is greater than contributing both in level of reward, but also effort, commitment, and emotional involvement.</a:t>
            </a:r>
          </a:p>
        </p:txBody>
      </p:sp>
    </p:spTree>
    <p:extLst>
      <p:ext uri="{BB962C8B-B14F-4D97-AF65-F5344CB8AC3E}">
        <p14:creationId xmlns:p14="http://schemas.microsoft.com/office/powerpoint/2010/main" val="1029682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0" y="908720"/>
            <a:ext cx="9144000" cy="792088"/>
          </a:xfrm>
          <a:prstGeom prst="rect">
            <a:avLst/>
          </a:prstGeom>
        </p:spPr>
        <p:txBody>
          <a:bodyPr/>
          <a:lstStyle/>
          <a:p>
            <a:r>
              <a:rPr lang="de-DE" dirty="0"/>
              <a:t>Feelings, particularly hurt feelings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2400" dirty="0"/>
              <a:t>Deal with hurt feelings directly &amp; immediately</a:t>
            </a:r>
          </a:p>
          <a:p>
            <a:r>
              <a:rPr lang="de-DE" sz="2400" dirty="0"/>
              <a:t>Validate their right to feel hurt</a:t>
            </a:r>
          </a:p>
          <a:p>
            <a:r>
              <a:rPr lang="de-DE" sz="2400" dirty="0"/>
              <a:t>Be supportive, not dismissive</a:t>
            </a:r>
          </a:p>
          <a:p>
            <a:pPr lvl="1"/>
            <a:r>
              <a:rPr lang="de-DE" sz="2000" dirty="0"/>
              <a:t>Try to understand why they feel the way they do</a:t>
            </a:r>
          </a:p>
          <a:p>
            <a:r>
              <a:rPr lang="de-DE" sz="2400" dirty="0"/>
              <a:t>Don‘t take it personally</a:t>
            </a:r>
          </a:p>
          <a:p>
            <a:r>
              <a:rPr lang="de-DE" sz="2400" dirty="0"/>
              <a:t>Create a universal style guide </a:t>
            </a:r>
          </a:p>
          <a:p>
            <a:pPr lvl="1"/>
            <a:r>
              <a:rPr lang="de-DE" sz="2000" dirty="0"/>
              <a:t>It helps clarify style</a:t>
            </a:r>
          </a:p>
          <a:p>
            <a:pPr lvl="1"/>
            <a:r>
              <a:rPr lang="de-DE" sz="2000" dirty="0"/>
              <a:t>But it also helps ensure developers don‘t feel treated unfairly by your requirements / code reviews</a:t>
            </a:r>
          </a:p>
          <a:p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4069207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Burnout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1484784"/>
            <a:ext cx="4339993" cy="5131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681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Absence of progress</a:t>
            </a:r>
          </a:p>
          <a:p>
            <a:r>
              <a:rPr lang="en-US" dirty="0"/>
              <a:t>Issue and PR pile-up</a:t>
            </a:r>
          </a:p>
          <a:p>
            <a:r>
              <a:rPr lang="en-US" dirty="0"/>
              <a:t>Guilt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Burnout</a:t>
            </a:r>
          </a:p>
        </p:txBody>
      </p:sp>
    </p:spTree>
    <p:extLst>
      <p:ext uri="{BB962C8B-B14F-4D97-AF65-F5344CB8AC3E}">
        <p14:creationId xmlns:p14="http://schemas.microsoft.com/office/powerpoint/2010/main" val="3638898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Rewards</a:t>
            </a:r>
            <a:endParaRPr lang="de-DE" sz="3600" dirty="0"/>
          </a:p>
        </p:txBody>
      </p:sp>
      <p:sp>
        <p:nvSpPr>
          <p:cNvPr id="4" name="Rectangle 3"/>
          <p:cNvSpPr/>
          <p:nvPr/>
        </p:nvSpPr>
        <p:spPr>
          <a:xfrm>
            <a:off x="1257400" y="2708920"/>
            <a:ext cx="662473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2000" dirty="0"/>
              <a:t>“Need a good quote here” ~ Chrissy LeMaire</a:t>
            </a:r>
            <a:endParaRPr lang="de-DE" sz="2000" dirty="0"/>
          </a:p>
        </p:txBody>
      </p:sp>
    </p:spTree>
    <p:extLst>
      <p:ext uri="{BB962C8B-B14F-4D97-AF65-F5344CB8AC3E}">
        <p14:creationId xmlns:p14="http://schemas.microsoft.com/office/powerpoint/2010/main" val="336101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Positive reinforcement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5895" y="1509931"/>
            <a:ext cx="6812210" cy="4439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582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0" y="908720"/>
            <a:ext cx="9144000" cy="792088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Knowledge &amp; Skills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PowerShell</a:t>
            </a:r>
          </a:p>
          <a:p>
            <a:r>
              <a:rPr lang="de-DE" dirty="0"/>
              <a:t>SQL Server</a:t>
            </a:r>
          </a:p>
          <a:p>
            <a:r>
              <a:rPr lang="de-DE" dirty="0"/>
              <a:t>GitHub</a:t>
            </a:r>
          </a:p>
          <a:p>
            <a:r>
              <a:rPr lang="de-DE" dirty="0"/>
              <a:t>DevOps</a:t>
            </a:r>
          </a:p>
        </p:txBody>
      </p:sp>
    </p:spTree>
    <p:extLst>
      <p:ext uri="{BB962C8B-B14F-4D97-AF65-F5344CB8AC3E}">
        <p14:creationId xmlns:p14="http://schemas.microsoft.com/office/powerpoint/2010/main" val="1484814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Personal Satisfaction &amp; Confidence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8449" y="1052736"/>
            <a:ext cx="4407102" cy="4857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860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0" y="908720"/>
            <a:ext cx="9144000" cy="792088"/>
          </a:xfrm>
          <a:prstGeom prst="rect">
            <a:avLst/>
          </a:prstGeom>
        </p:spPr>
        <p:txBody>
          <a:bodyPr/>
          <a:lstStyle/>
          <a:p>
            <a:r>
              <a:rPr lang="de-DE" dirty="0"/>
              <a:t>dbatools stats – since April 2016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1520" y="1916832"/>
            <a:ext cx="8640960" cy="4392488"/>
          </a:xfrm>
        </p:spPr>
        <p:txBody>
          <a:bodyPr/>
          <a:lstStyle/>
          <a:p>
            <a:r>
              <a:rPr lang="de-DE" dirty="0"/>
              <a:t>52 contributors to GitHub Repository</a:t>
            </a:r>
          </a:p>
          <a:p>
            <a:r>
              <a:rPr lang="de-DE" dirty="0"/>
              <a:t>275 ★ on GitHub</a:t>
            </a:r>
          </a:p>
          <a:p>
            <a:r>
              <a:rPr lang="de-DE" dirty="0"/>
              <a:t>650 Slack members</a:t>
            </a:r>
          </a:p>
          <a:p>
            <a:r>
              <a:rPr lang="de-DE" dirty="0"/>
              <a:t>14 conference speakers</a:t>
            </a:r>
          </a:p>
          <a:p>
            <a:r>
              <a:rPr lang="de-DE" dirty="0"/>
              <a:t>20+ public presentations in 14 countries</a:t>
            </a:r>
          </a:p>
          <a:p>
            <a:r>
              <a:rPr lang="de-DE" dirty="0"/>
              <a:t>15,000 ScriptCenter downloads</a:t>
            </a:r>
            <a:endParaRPr lang="de-DE" sz="1700" dirty="0"/>
          </a:p>
          <a:p>
            <a:r>
              <a:rPr lang="de-DE" dirty="0"/>
              <a:t>12,000 website downloads</a:t>
            </a:r>
            <a:endParaRPr lang="de-DE" sz="1000" dirty="0"/>
          </a:p>
          <a:p>
            <a:r>
              <a:rPr lang="de-DE" dirty="0"/>
              <a:t>7,000 PowerShell Gallery downloads</a:t>
            </a:r>
          </a:p>
          <a:p>
            <a:endParaRPr lang="de-DE" dirty="0"/>
          </a:p>
        </p:txBody>
      </p:sp>
      <p:sp>
        <p:nvSpPr>
          <p:cNvPr id="9" name="Rectangle 8"/>
          <p:cNvSpPr/>
          <p:nvPr/>
        </p:nvSpPr>
        <p:spPr>
          <a:xfrm>
            <a:off x="5796136" y="4581128"/>
            <a:ext cx="26481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*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932040" y="5085184"/>
            <a:ext cx="3449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**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1522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0" y="908720"/>
            <a:ext cx="9144000" cy="792088"/>
          </a:xfrm>
          <a:prstGeom prst="rect">
            <a:avLst/>
          </a:prstGeom>
        </p:spPr>
        <p:txBody>
          <a:bodyPr/>
          <a:lstStyle/>
          <a:p>
            <a:r>
              <a:rPr lang="de-DE" dirty="0"/>
              <a:t>Reputation &amp; </a:t>
            </a:r>
            <a:r>
              <a:rPr lang="en-US" dirty="0"/>
              <a:t>Opportunities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Consulting</a:t>
            </a:r>
          </a:p>
          <a:p>
            <a:r>
              <a:rPr lang="de-DE" dirty="0"/>
              <a:t>Book writing</a:t>
            </a:r>
          </a:p>
          <a:p>
            <a:r>
              <a:rPr lang="de-DE" dirty="0"/>
              <a:t>Presentations and pre-cons</a:t>
            </a:r>
          </a:p>
          <a:p>
            <a:r>
              <a:rPr lang="de-DE" dirty="0"/>
              <a:t>Enterprise license agreements</a:t>
            </a:r>
          </a:p>
        </p:txBody>
      </p:sp>
    </p:spTree>
    <p:extLst>
      <p:ext uri="{BB962C8B-B14F-4D97-AF65-F5344CB8AC3E}">
        <p14:creationId xmlns:p14="http://schemas.microsoft.com/office/powerpoint/2010/main" val="1436898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0" y="908720"/>
            <a:ext cx="9144000" cy="792088"/>
          </a:xfrm>
          <a:prstGeom prst="rect">
            <a:avLst/>
          </a:prstGeom>
        </p:spPr>
        <p:txBody>
          <a:bodyPr/>
          <a:lstStyle/>
          <a:p>
            <a:r>
              <a:rPr lang="de-DE" dirty="0"/>
              <a:t>Summary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Make something awesome </a:t>
            </a:r>
          </a:p>
          <a:p>
            <a:r>
              <a:rPr lang="de-DE" dirty="0"/>
              <a:t>License and share it</a:t>
            </a:r>
          </a:p>
          <a:p>
            <a:r>
              <a:rPr lang="de-DE" dirty="0"/>
              <a:t>Be nice</a:t>
            </a:r>
          </a:p>
          <a:p>
            <a:r>
              <a:rPr lang="de-DE" dirty="0"/>
              <a:t>Reap the rewards of OSS maintenance</a:t>
            </a:r>
          </a:p>
        </p:txBody>
      </p:sp>
    </p:spTree>
    <p:extLst>
      <p:ext uri="{BB962C8B-B14F-4D97-AF65-F5344CB8AC3E}">
        <p14:creationId xmlns:p14="http://schemas.microsoft.com/office/powerpoint/2010/main" val="1271804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effectLst/>
                <a:hlinkClick r:id="rId3" tooltip="Permalink to Open Source Community, Simplified"/>
              </a:rPr>
              <a:t>Open Source Community, Simplified</a:t>
            </a:r>
            <a:endParaRPr lang="en-US" b="1" dirty="0">
              <a:effectLst/>
            </a:endParaRPr>
          </a:p>
          <a:p>
            <a:r>
              <a:rPr lang="en-US" b="1" dirty="0">
                <a:effectLst/>
                <a:hlinkClick r:id="rId4"/>
              </a:rPr>
              <a:t>Maintaining Open Source Projects</a:t>
            </a:r>
            <a:endParaRPr lang="en-US" b="1" dirty="0">
              <a:effectLst/>
            </a:endParaRPr>
          </a:p>
          <a:p>
            <a:r>
              <a:rPr lang="en-US" b="1" dirty="0">
                <a:effectLst/>
                <a:hlinkClick r:id="rId5"/>
              </a:rPr>
              <a:t>How to maintain a successful open source project</a:t>
            </a:r>
            <a:endParaRPr lang="en-US" b="1" dirty="0">
              <a:effectLst/>
            </a:endParaRPr>
          </a:p>
          <a:p>
            <a:r>
              <a:rPr lang="en-US" b="1" dirty="0">
                <a:effectLst/>
                <a:hlinkClick r:id="rId6"/>
              </a:rPr>
              <a:t>Leadership, Guilt and Pull Requests</a:t>
            </a:r>
            <a:endParaRPr lang="en-US" b="1" dirty="0">
              <a:effectLst/>
            </a:endParaRPr>
          </a:p>
          <a:p>
            <a:r>
              <a:rPr lang="en-US" b="1" dirty="0">
                <a:effectLst/>
                <a:hlinkClick r:id="rId7"/>
              </a:rPr>
              <a:t>The legacy of Pieter </a:t>
            </a:r>
            <a:r>
              <a:rPr lang="en-US" b="1" dirty="0" err="1">
                <a:effectLst/>
                <a:hlinkClick r:id="rId7"/>
              </a:rPr>
              <a:t>Hintjens</a:t>
            </a:r>
            <a:endParaRPr lang="en-US" b="1" dirty="0">
              <a:effectLst/>
            </a:endParaRPr>
          </a:p>
          <a:p>
            <a:endParaRPr lang="en-US" b="1" dirty="0">
              <a:effectLst/>
            </a:endParaRPr>
          </a:p>
          <a:p>
            <a:endParaRPr lang="en-US" b="1" dirty="0">
              <a:effectLst/>
            </a:endParaRPr>
          </a:p>
          <a:p>
            <a:endParaRPr lang="en-US" b="1" dirty="0">
              <a:effectLst/>
            </a:endParaRP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1124266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Now</a:t>
            </a:r>
            <a:r>
              <a:rPr lang="de-DE" dirty="0"/>
              <a:t>: 15 min break</a:t>
            </a:r>
          </a:p>
          <a:p>
            <a:endParaRPr lang="de-DE" dirty="0"/>
          </a:p>
          <a:p>
            <a:r>
              <a:rPr lang="de-DE" dirty="0"/>
              <a:t>Grab a </a:t>
            </a:r>
            <a:r>
              <a:rPr lang="de-DE" dirty="0" err="1"/>
              <a:t>coffee</a:t>
            </a:r>
            <a:endParaRPr lang="de-DE" dirty="0"/>
          </a:p>
          <a:p>
            <a:r>
              <a:rPr lang="de-DE" dirty="0" err="1"/>
              <a:t>Stay</a:t>
            </a:r>
            <a:r>
              <a:rPr lang="de-DE" dirty="0"/>
              <a:t> </a:t>
            </a:r>
            <a:r>
              <a:rPr lang="de-DE" dirty="0" err="1"/>
              <a:t>here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enjoy</a:t>
            </a:r>
            <a:r>
              <a:rPr lang="de-DE" dirty="0"/>
              <a:t> </a:t>
            </a:r>
            <a:r>
              <a:rPr lang="de-DE" dirty="0" err="1"/>
              <a:t>next</a:t>
            </a:r>
            <a:r>
              <a:rPr lang="de-DE" dirty="0"/>
              <a:t> </a:t>
            </a:r>
            <a:r>
              <a:rPr lang="de-DE" dirty="0" err="1"/>
              <a:t>presentation</a:t>
            </a:r>
            <a:endParaRPr lang="de-DE" dirty="0"/>
          </a:p>
          <a:p>
            <a:r>
              <a:rPr lang="de-DE" dirty="0"/>
              <a:t>Change </a:t>
            </a:r>
            <a:r>
              <a:rPr lang="de-DE" dirty="0" err="1"/>
              <a:t>track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switch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another</a:t>
            </a:r>
            <a:r>
              <a:rPr lang="de-DE" dirty="0"/>
              <a:t> </a:t>
            </a:r>
            <a:r>
              <a:rPr lang="de-DE" dirty="0" err="1"/>
              <a:t>room</a:t>
            </a:r>
            <a:endParaRPr lang="de-DE" dirty="0"/>
          </a:p>
          <a:p>
            <a:endParaRPr lang="de-DE" dirty="0"/>
          </a:p>
          <a:p>
            <a:r>
              <a:rPr lang="de-DE" dirty="0" err="1"/>
              <a:t>Ask</a:t>
            </a:r>
            <a:r>
              <a:rPr lang="de-DE" dirty="0"/>
              <a:t> </a:t>
            </a:r>
            <a:r>
              <a:rPr lang="de-DE" dirty="0" err="1"/>
              <a:t>me</a:t>
            </a:r>
            <a:r>
              <a:rPr lang="de-DE" dirty="0"/>
              <a:t> </a:t>
            </a:r>
            <a:r>
              <a:rPr lang="de-DE" dirty="0" err="1"/>
              <a:t>questions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meet</a:t>
            </a:r>
            <a:r>
              <a:rPr lang="de-DE" dirty="0"/>
              <a:t> </a:t>
            </a:r>
            <a:r>
              <a:rPr lang="de-DE" dirty="0" err="1"/>
              <a:t>me</a:t>
            </a:r>
            <a:r>
              <a:rPr lang="de-DE" dirty="0"/>
              <a:t> in a </a:t>
            </a:r>
            <a:r>
              <a:rPr lang="de-DE" dirty="0" err="1"/>
              <a:t>breakout</a:t>
            </a:r>
            <a:r>
              <a:rPr lang="de-DE" dirty="0"/>
              <a:t> </a:t>
            </a:r>
            <a:r>
              <a:rPr lang="de-DE" dirty="0" err="1"/>
              <a:t>session</a:t>
            </a:r>
            <a:r>
              <a:rPr lang="de-DE" dirty="0"/>
              <a:t> </a:t>
            </a:r>
            <a:r>
              <a:rPr lang="de-DE" dirty="0" err="1"/>
              <a:t>room</a:t>
            </a:r>
            <a:r>
              <a:rPr lang="de-DE" dirty="0"/>
              <a:t> </a:t>
            </a:r>
            <a:r>
              <a:rPr lang="de-DE" dirty="0" err="1"/>
              <a:t>afterwards</a:t>
            </a:r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Next </a:t>
            </a:r>
            <a:r>
              <a:rPr lang="de-DE" dirty="0" err="1"/>
              <a:t>Steps</a:t>
            </a:r>
            <a:r>
              <a:rPr lang="de-DE" dirty="0"/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3397310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Questions</a:t>
            </a:r>
            <a:r>
              <a:rPr lang="de-DE" dirty="0"/>
              <a:t>?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84402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0" y="908720"/>
            <a:ext cx="9144000" cy="792088"/>
          </a:xfrm>
          <a:prstGeom prst="rect">
            <a:avLst/>
          </a:prstGeom>
        </p:spPr>
        <p:txBody>
          <a:bodyPr/>
          <a:lstStyle/>
          <a:p>
            <a:r>
              <a:rPr lang="de-DE" dirty="0"/>
              <a:t>Versioning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0" y="2852936"/>
            <a:ext cx="9144000" cy="936104"/>
          </a:xfrm>
        </p:spPr>
        <p:txBody>
          <a:bodyPr/>
          <a:lstStyle/>
          <a:p>
            <a:pPr marL="0" indent="0" algn="ctr">
              <a:buNone/>
            </a:pPr>
            <a:r>
              <a:rPr lang="de-DE" dirty="0"/>
              <a:t>At some point, understand</a:t>
            </a:r>
          </a:p>
          <a:p>
            <a:pPr marL="0" indent="0" algn="ctr">
              <a:buNone/>
            </a:pPr>
            <a:r>
              <a:rPr lang="de-DE" dirty="0"/>
              <a:t>branching, versioning &amp; release tagging</a:t>
            </a:r>
          </a:p>
          <a:p>
            <a:pPr marL="0" indent="0" algn="ctr">
              <a:buNone/>
            </a:pPr>
            <a:r>
              <a:rPr lang="de-DE" sz="1600" dirty="0"/>
              <a:t>semver.org</a:t>
            </a:r>
          </a:p>
        </p:txBody>
      </p:sp>
    </p:spTree>
    <p:extLst>
      <p:ext uri="{BB962C8B-B14F-4D97-AF65-F5344CB8AC3E}">
        <p14:creationId xmlns:p14="http://schemas.microsoft.com/office/powerpoint/2010/main" val="966648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0" y="908720"/>
            <a:ext cx="9144000" cy="792088"/>
          </a:xfrm>
          <a:prstGeom prst="rect">
            <a:avLst/>
          </a:prstGeom>
        </p:spPr>
        <p:txBody>
          <a:bodyPr/>
          <a:lstStyle/>
          <a:p>
            <a:r>
              <a:rPr lang="de-DE" dirty="0"/>
              <a:t>Localization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83568" y="2780928"/>
            <a:ext cx="7776864" cy="1584176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Localization is challenging, but if you’ve got contributors from around the world, you’ve got native speakers who can help.</a:t>
            </a:r>
          </a:p>
        </p:txBody>
      </p:sp>
    </p:spTree>
    <p:extLst>
      <p:ext uri="{BB962C8B-B14F-4D97-AF65-F5344CB8AC3E}">
        <p14:creationId xmlns:p14="http://schemas.microsoft.com/office/powerpoint/2010/main" val="2653115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0" y="908720"/>
            <a:ext cx="9144000" cy="792088"/>
          </a:xfrm>
          <a:prstGeom prst="rect">
            <a:avLst/>
          </a:prstGeom>
        </p:spPr>
        <p:txBody>
          <a:bodyPr/>
          <a:lstStyle/>
          <a:p>
            <a:r>
              <a:rPr lang="de-DE" dirty="0"/>
              <a:t>End-user docs &amp; WordPress</a:t>
            </a:r>
          </a:p>
        </p:txBody>
      </p:sp>
      <p:pic>
        <p:nvPicPr>
          <p:cNvPr id="7" name="docs-small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95846" y="2002402"/>
            <a:ext cx="6752307" cy="3802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572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50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Technical bits</a:t>
            </a:r>
            <a:endParaRPr lang="de-DE" sz="3600" dirty="0"/>
          </a:p>
        </p:txBody>
      </p:sp>
    </p:spTree>
    <p:extLst>
      <p:ext uri="{BB962C8B-B14F-4D97-AF65-F5344CB8AC3E}">
        <p14:creationId xmlns:p14="http://schemas.microsoft.com/office/powerpoint/2010/main" val="573419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0" y="908720"/>
            <a:ext cx="9144000" cy="792088"/>
          </a:xfrm>
          <a:prstGeom prst="rect">
            <a:avLst/>
          </a:prstGeom>
        </p:spPr>
        <p:txBody>
          <a:bodyPr/>
          <a:lstStyle/>
          <a:p>
            <a:r>
              <a:rPr lang="de-DE" dirty="0"/>
              <a:t>If you build it...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979712" y="3356992"/>
            <a:ext cx="4824536" cy="576064"/>
          </a:xfrm>
        </p:spPr>
        <p:txBody>
          <a:bodyPr/>
          <a:lstStyle/>
          <a:p>
            <a:pPr marL="0" indent="0" algn="ctr">
              <a:buNone/>
            </a:pPr>
            <a:r>
              <a:rPr lang="de-DE" dirty="0"/>
              <a:t>Build something cool first</a:t>
            </a:r>
          </a:p>
        </p:txBody>
      </p:sp>
    </p:spTree>
    <p:extLst>
      <p:ext uri="{BB962C8B-B14F-4D97-AF65-F5344CB8AC3E}">
        <p14:creationId xmlns:p14="http://schemas.microsoft.com/office/powerpoint/2010/main" val="1037726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0" y="908720"/>
            <a:ext cx="9144000" cy="792088"/>
          </a:xfrm>
          <a:prstGeom prst="rect">
            <a:avLst/>
          </a:prstGeom>
        </p:spPr>
        <p:txBody>
          <a:bodyPr/>
          <a:lstStyle/>
          <a:p>
            <a:r>
              <a:rPr lang="de-DE" dirty="0"/>
              <a:t>choosealicense.com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GNU GPL is old school cool but restrictive</a:t>
            </a:r>
          </a:p>
          <a:p>
            <a:r>
              <a:rPr lang="de-DE" dirty="0"/>
              <a:t>MIT is permissive and very popular</a:t>
            </a:r>
          </a:p>
        </p:txBody>
      </p:sp>
    </p:spTree>
    <p:extLst>
      <p:ext uri="{BB962C8B-B14F-4D97-AF65-F5344CB8AC3E}">
        <p14:creationId xmlns:p14="http://schemas.microsoft.com/office/powerpoint/2010/main" val="3410424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0" y="908720"/>
            <a:ext cx="9144000" cy="792088"/>
          </a:xfrm>
          <a:prstGeom prst="rect">
            <a:avLst/>
          </a:prstGeom>
        </p:spPr>
        <p:txBody>
          <a:bodyPr/>
          <a:lstStyle/>
          <a:p>
            <a:r>
              <a:rPr lang="de-DE" dirty="0"/>
              <a:t>Make your project fun &amp; accessible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043608" y="2636912"/>
            <a:ext cx="7200800" cy="2160240"/>
          </a:xfrm>
        </p:spPr>
        <p:txBody>
          <a:bodyPr/>
          <a:lstStyle/>
          <a:p>
            <a:pPr marL="0" indent="0" algn="ctr">
              <a:buNone/>
            </a:pPr>
            <a:r>
              <a:rPr lang="de-DE" dirty="0"/>
              <a:t>Hype your project with a website,</a:t>
            </a:r>
          </a:p>
          <a:p>
            <a:pPr marL="0" indent="0" algn="ctr">
              <a:buNone/>
            </a:pPr>
            <a:r>
              <a:rPr lang="de-DE" dirty="0"/>
              <a:t>a cool logo, presentations, </a:t>
            </a:r>
            <a:br>
              <a:rPr lang="de-DE" dirty="0"/>
            </a:br>
            <a:r>
              <a:rPr lang="de-DE" dirty="0"/>
              <a:t>and some stickers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494" y="4581128"/>
            <a:ext cx="1552228" cy="2131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633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0" y="908720"/>
            <a:ext cx="9144000" cy="792088"/>
          </a:xfrm>
          <a:prstGeom prst="rect">
            <a:avLst/>
          </a:prstGeom>
        </p:spPr>
        <p:txBody>
          <a:bodyPr/>
          <a:lstStyle/>
          <a:p>
            <a:r>
              <a:rPr lang="de-DE" dirty="0"/>
              <a:t>GitHub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0" y="2852936"/>
            <a:ext cx="9144000" cy="936104"/>
          </a:xfrm>
        </p:spPr>
        <p:txBody>
          <a:bodyPr/>
          <a:lstStyle/>
          <a:p>
            <a:pPr marL="0" indent="0" algn="ctr">
              <a:buNone/>
            </a:pPr>
            <a:r>
              <a:rPr lang="de-DE" dirty="0"/>
              <a:t>Share your code on GitHub</a:t>
            </a:r>
          </a:p>
        </p:txBody>
      </p:sp>
    </p:spTree>
    <p:extLst>
      <p:ext uri="{BB962C8B-B14F-4D97-AF65-F5344CB8AC3E}">
        <p14:creationId xmlns:p14="http://schemas.microsoft.com/office/powerpoint/2010/main" val="599116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www.IT-Visions.de">
  <a:themeElements>
    <a:clrScheme name="www.IT-Visions.de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0070C0"/>
      </a:hlink>
      <a:folHlink>
        <a:srgbClr val="B2B2B2"/>
      </a:folHlink>
    </a:clrScheme>
    <a:fontScheme name="Präsentation IT-Objec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800" b="0" i="0" u="none" strike="noStrike" cap="none" normalizeH="0" baseline="0" smtClean="0">
            <a:ln>
              <a:noFill/>
            </a:ln>
            <a:solidFill>
              <a:schemeClr val="bg1"/>
            </a:solidFill>
            <a:effectDag name="">
              <a:cont type="tree" name="">
                <a:effect ref="fillLine"/>
                <a:outerShdw dist="38100" dir="13500000" algn="br">
                  <a:schemeClr val="bg1">
                    <a:lumMod val="200000"/>
                    <a:satMod val="200000"/>
                  </a:schemeClr>
                </a:outerShdw>
              </a:cont>
              <a:cont type="tree" name="">
                <a:effect ref="fillLine"/>
                <a:outerShdw dist="38100" dir="2700000" algn="tl">
                  <a:schemeClr val="bg1">
                    <a:lumMod val="60000"/>
                    <a:satMod val="60000"/>
                  </a:schemeClr>
                </a:outerShdw>
              </a:cont>
              <a:effect ref="fillLine"/>
            </a:effectDag>
            <a:latin typeface="Tahom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800" b="0" i="0" u="none" strike="noStrike" cap="none" normalizeH="0" baseline="0" smtClean="0">
            <a:ln>
              <a:noFill/>
            </a:ln>
            <a:solidFill>
              <a:schemeClr val="bg1"/>
            </a:solidFill>
            <a:effectDag name="">
              <a:cont type="tree" name="">
                <a:effect ref="fillLine"/>
                <a:outerShdw dist="38100" dir="13500000" algn="br">
                  <a:schemeClr val="bg1">
                    <a:lumMod val="200000"/>
                    <a:satMod val="200000"/>
                  </a:schemeClr>
                </a:outerShdw>
              </a:cont>
              <a:cont type="tree" name="">
                <a:effect ref="fillLine"/>
                <a:outerShdw dist="38100" dir="2700000" algn="tl">
                  <a:schemeClr val="bg1">
                    <a:lumMod val="60000"/>
                    <a:satMod val="60000"/>
                  </a:schemeClr>
                </a:outerShdw>
              </a:cont>
              <a:effect ref="fillLine"/>
            </a:effectDag>
            <a:latin typeface="Tahoma" pitchFamily="34" charset="0"/>
          </a:defRPr>
        </a:defPPr>
      </a:lstStyle>
    </a:lnDef>
  </a:objectDefaults>
  <a:extraClrSchemeLst>
    <a:extraClrScheme>
      <a:clrScheme name="Präsentation IT-Object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äsentation IT-Objects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äsentation IT-Objects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äsentation IT-Objects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äsentation IT-Objects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äsentation IT-Objects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äsentation IT-Objects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ITV</Template>
  <TotalTime>11243</TotalTime>
  <Words>1462</Words>
  <Application>Microsoft Office PowerPoint</Application>
  <PresentationFormat>On-screen Show (4:3)</PresentationFormat>
  <Paragraphs>278</Paragraphs>
  <Slides>47</Slides>
  <Notes>32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47</vt:i4>
      </vt:variant>
    </vt:vector>
  </HeadingPairs>
  <TitlesOfParts>
    <vt:vector size="56" baseType="lpstr">
      <vt:lpstr>Arial</vt:lpstr>
      <vt:lpstr>Roboto</vt:lpstr>
      <vt:lpstr>Roboto Black</vt:lpstr>
      <vt:lpstr>Roboto Condensed</vt:lpstr>
      <vt:lpstr>Tahoma</vt:lpstr>
      <vt:lpstr>Ubuntu Mono</vt:lpstr>
      <vt:lpstr>Wingdings</vt:lpstr>
      <vt:lpstr>www.IT-Visions.de</vt:lpstr>
      <vt:lpstr>Custom Design</vt:lpstr>
      <vt:lpstr>Creating and Maintaining Successful Open Source Projects</vt:lpstr>
      <vt:lpstr>About_Author</vt:lpstr>
      <vt:lpstr>Agenda</vt:lpstr>
      <vt:lpstr>dbatools stats – since April 2016</vt:lpstr>
      <vt:lpstr>Technical bits</vt:lpstr>
      <vt:lpstr>If you build it...</vt:lpstr>
      <vt:lpstr>choosealicense.com</vt:lpstr>
      <vt:lpstr>Make your project fun &amp; accessible</vt:lpstr>
      <vt:lpstr>GitHub</vt:lpstr>
      <vt:lpstr>GitHub Organizations</vt:lpstr>
      <vt:lpstr>Open source PowerShell project?</vt:lpstr>
      <vt:lpstr>GitHub lesson learned</vt:lpstr>
      <vt:lpstr>We were missing out on PS stats too!</vt:lpstr>
      <vt:lpstr>PowerShell Gallery</vt:lpstr>
      <vt:lpstr>Slack</vt:lpstr>
      <vt:lpstr>Vendors we use</vt:lpstr>
      <vt:lpstr>Documentation</vt:lpstr>
      <vt:lpstr>Your audience</vt:lpstr>
      <vt:lpstr>End-users</vt:lpstr>
      <vt:lpstr>Developer docs</vt:lpstr>
      <vt:lpstr>contributing.md</vt:lpstr>
      <vt:lpstr>People</vt:lpstr>
      <vt:lpstr>Incentivise contributions</vt:lpstr>
      <vt:lpstr>Give your major contributors a face</vt:lpstr>
      <vt:lpstr>Give them career opportunities</vt:lpstr>
      <vt:lpstr>Be nice</vt:lpstr>
      <vt:lpstr>Be nice</vt:lpstr>
      <vt:lpstr>But be firm</vt:lpstr>
      <vt:lpstr>Look for strengths</vt:lpstr>
      <vt:lpstr>Understand that people will leave</vt:lpstr>
      <vt:lpstr>Challenges Maintainers Face</vt:lpstr>
      <vt:lpstr>Contributor vs. Maintainer</vt:lpstr>
      <vt:lpstr>Feelings, particularly hurt feelings</vt:lpstr>
      <vt:lpstr>Burnout</vt:lpstr>
      <vt:lpstr>Burnout</vt:lpstr>
      <vt:lpstr>Rewards</vt:lpstr>
      <vt:lpstr>Positive reinforcement</vt:lpstr>
      <vt:lpstr>Knowledge &amp; Skills</vt:lpstr>
      <vt:lpstr>Personal Satisfaction &amp; Confidence</vt:lpstr>
      <vt:lpstr>Reputation &amp; Opportunities</vt:lpstr>
      <vt:lpstr>Summary</vt:lpstr>
      <vt:lpstr>References</vt:lpstr>
      <vt:lpstr>Next Steps...</vt:lpstr>
      <vt:lpstr>Questions?</vt:lpstr>
      <vt:lpstr>Versioning</vt:lpstr>
      <vt:lpstr>Localization</vt:lpstr>
      <vt:lpstr>End-user docs &amp; WordPress</vt:lpstr>
    </vt:vector>
  </TitlesOfParts>
  <Manager>Dr. Tobias Weltner</Manager>
  <Company>www.powershell.de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Thema Untertitel</dc:title>
  <dc:subject>PowerShell Konferenz</dc:subject>
  <dc:creator>Dr. Tobias Weltner</dc:creator>
  <dc:description>(C) Dr. Tobias Weltner</dc:description>
  <cp:lastModifiedBy>ctrlb</cp:lastModifiedBy>
  <cp:revision>437</cp:revision>
  <dcterms:created xsi:type="dcterms:W3CDTF">2007-07-20T07:41:41Z</dcterms:created>
  <dcterms:modified xsi:type="dcterms:W3CDTF">2017-05-04T14:05:00Z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Eigentümer">
    <vt:lpwstr>www.IT-Visions.de</vt:lpwstr>
  </property>
  <property fmtid="{D5CDD505-2E9C-101B-9397-08002B2CF9AE}" pid="3" name="Gegenstand">
    <vt:lpwstr>www.IT-Visions.de</vt:lpwstr>
  </property>
  <property fmtid="{D5CDD505-2E9C-101B-9397-08002B2CF9AE}" pid="4" name="Erstellt von">
    <vt:lpwstr>www.IT-Visions.de</vt:lpwstr>
  </property>
  <property fmtid="{D5CDD505-2E9C-101B-9397-08002B2CF9AE}" pid="5" name="Abteilung">
    <vt:lpwstr>www.IT-Visions.de</vt:lpwstr>
  </property>
  <property fmtid="{D5CDD505-2E9C-101B-9397-08002B2CF9AE}" pid="6" name="Kunde">
    <vt:lpwstr>www.IT-Visions.de</vt:lpwstr>
  </property>
  <property fmtid="{D5CDD505-2E9C-101B-9397-08002B2CF9AE}" pid="7" name="Verleger">
    <vt:lpwstr>www.IT-Visions.de</vt:lpwstr>
  </property>
</Properties>
</file>